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53" r:id="rId4"/>
  </p:sldMasterIdLst>
  <p:notesMasterIdLst>
    <p:notesMasterId r:id="rId59"/>
  </p:notesMasterIdLst>
  <p:sldIdLst>
    <p:sldId id="508" r:id="rId5"/>
    <p:sldId id="510" r:id="rId6"/>
    <p:sldId id="355" r:id="rId7"/>
    <p:sldId id="511" r:id="rId8"/>
    <p:sldId id="452" r:id="rId9"/>
    <p:sldId id="506" r:id="rId10"/>
    <p:sldId id="453" r:id="rId11"/>
    <p:sldId id="507"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505" r:id="rId27"/>
    <p:sldId id="470" r:id="rId28"/>
    <p:sldId id="471" r:id="rId29"/>
    <p:sldId id="472" r:id="rId30"/>
    <p:sldId id="473" r:id="rId31"/>
    <p:sldId id="475" r:id="rId32"/>
    <p:sldId id="476" r:id="rId33"/>
    <p:sldId id="479" r:id="rId34"/>
    <p:sldId id="477" r:id="rId35"/>
    <p:sldId id="478" r:id="rId36"/>
    <p:sldId id="480" r:id="rId37"/>
    <p:sldId id="481" r:id="rId38"/>
    <p:sldId id="482" r:id="rId39"/>
    <p:sldId id="483" r:id="rId40"/>
    <p:sldId id="484" r:id="rId41"/>
    <p:sldId id="485" r:id="rId42"/>
    <p:sldId id="486" r:id="rId43"/>
    <p:sldId id="487" r:id="rId44"/>
    <p:sldId id="488" r:id="rId45"/>
    <p:sldId id="489" r:id="rId46"/>
    <p:sldId id="490" r:id="rId47"/>
    <p:sldId id="494" r:id="rId48"/>
    <p:sldId id="495" r:id="rId49"/>
    <p:sldId id="496" r:id="rId50"/>
    <p:sldId id="497" r:id="rId51"/>
    <p:sldId id="498" r:id="rId52"/>
    <p:sldId id="499" r:id="rId53"/>
    <p:sldId id="500" r:id="rId54"/>
    <p:sldId id="501" r:id="rId55"/>
    <p:sldId id="502" r:id="rId56"/>
    <p:sldId id="503" r:id="rId57"/>
    <p:sldId id="504" r:id="rId5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Sloan" initials="WS" lastIdx="2" clrIdx="0">
    <p:extLst>
      <p:ext uri="{19B8F6BF-5375-455C-9EA6-DF929625EA0E}">
        <p15:presenceInfo xmlns:p15="http://schemas.microsoft.com/office/powerpoint/2012/main" userId="S::william.sloan@kimwilson.com.au::87449944-fd27-4f62-ab81-819e71727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2F"/>
    <a:srgbClr val="00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33" autoAdjust="0"/>
  </p:normalViewPr>
  <p:slideViewPr>
    <p:cSldViewPr>
      <p:cViewPr varScale="1">
        <p:scale>
          <a:sx n="84" d="100"/>
          <a:sy n="84" d="100"/>
        </p:scale>
        <p:origin x="108" y="606"/>
      </p:cViewPr>
      <p:guideLst>
        <p:guide orient="horz" pos="2160"/>
        <p:guide pos="3840"/>
      </p:guideLst>
    </p:cSldViewPr>
  </p:slideViewPr>
  <p:outlineViewPr>
    <p:cViewPr>
      <p:scale>
        <a:sx n="33" d="100"/>
        <a:sy n="33" d="100"/>
      </p:scale>
      <p:origin x="0" y="-52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5T09:51:44.457" idx="1">
    <p:pos x="10" y="10"/>
    <p:text>duplicates slide 2</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23A75D0-B782-4F12-AE89-DC240E5FB2DD}" type="datetimeFigureOut">
              <a:rPr lang="en-AU" smtClean="0"/>
              <a:t>8/04/2021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8A11137-578C-4349-BE8E-1D9563C7C3AB}" type="slidenum">
              <a:rPr lang="en-AU" smtClean="0"/>
              <a:t>‹#›</a:t>
            </a:fld>
            <a:endParaRPr lang="en-AU"/>
          </a:p>
        </p:txBody>
      </p:sp>
    </p:spTree>
    <p:extLst>
      <p:ext uri="{BB962C8B-B14F-4D97-AF65-F5344CB8AC3E}">
        <p14:creationId xmlns:p14="http://schemas.microsoft.com/office/powerpoint/2010/main" val="144087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8A11137-578C-4349-BE8E-1D9563C7C3AB}" type="slidenum">
              <a:rPr lang="en-AU" smtClean="0"/>
              <a:t>6</a:t>
            </a:fld>
            <a:endParaRPr lang="en-AU"/>
          </a:p>
        </p:txBody>
      </p:sp>
    </p:spTree>
    <p:extLst>
      <p:ext uri="{BB962C8B-B14F-4D97-AF65-F5344CB8AC3E}">
        <p14:creationId xmlns:p14="http://schemas.microsoft.com/office/powerpoint/2010/main" val="4126966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8C9B31-7225-4682-BBF7-3EB1788F7C43}" type="datetimeFigureOut">
              <a:rPr lang="en-AU" smtClean="0"/>
              <a:t>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9255346" y="2750337"/>
            <a:ext cx="1171888" cy="1356442"/>
          </a:xfrm>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6318690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8C9B31-7225-4682-BBF7-3EB1788F7C43}" type="datetimeFigureOut">
              <a:rPr lang="en-AU" smtClean="0"/>
              <a:t>8/04/2021</a:t>
            </a:fld>
            <a:endParaRPr lang="en-A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90054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8C9B31-7225-4682-BBF7-3EB1788F7C43}" type="datetimeFigureOut">
              <a:rPr lang="en-AU" smtClean="0"/>
              <a:t>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11309"/>
            <a:ext cx="1154151" cy="1090789"/>
          </a:xfrm>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416572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8C9B31-7225-4682-BBF7-3EB1788F7C43}" type="datetimeFigureOut">
              <a:rPr lang="en-AU" smtClean="0"/>
              <a:t>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11615"/>
            <a:ext cx="1154151" cy="1090789"/>
          </a:xfrm>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42488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8C9B31-7225-4682-BBF7-3EB1788F7C43}" type="datetimeFigureOut">
              <a:rPr lang="en-AU" smtClean="0"/>
              <a:t>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09925"/>
            <a:ext cx="1154151" cy="1090789"/>
          </a:xfrm>
        </p:spPr>
        <p:txBody>
          <a:bodyPr/>
          <a:lstStyle/>
          <a:p>
            <a:fld id="{9D1FAD43-62AF-42D0-A80F-EBAD3270D70C}" type="slidenum">
              <a:rPr lang="en-AU" smtClean="0"/>
              <a:t>‹#›</a:t>
            </a:fld>
            <a:endParaRPr lang="en-A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37138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8C9B31-7225-4682-BBF7-3EB1788F7C43}" type="datetimeFigureOut">
              <a:rPr lang="en-AU" smtClean="0"/>
              <a:t>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09925"/>
            <a:ext cx="1154151" cy="1090789"/>
          </a:xfrm>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3242254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8C9B31-7225-4682-BBF7-3EB1788F7C43}" type="datetimeFigureOut">
              <a:rPr lang="en-AU" smtClean="0"/>
              <a:t>8/04/2021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90763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8C9B31-7225-4682-BBF7-3EB1788F7C43}" type="datetimeFigureOut">
              <a:rPr lang="en-AU" smtClean="0"/>
              <a:t>8/04/2021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2496183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C9B31-7225-4682-BBF7-3EB1788F7C43}" type="datetimeFigureOut">
              <a:rPr lang="en-AU" smtClean="0"/>
              <a:t>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1949612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A8C9B31-7225-4682-BBF7-3EB1788F7C43}" type="datetimeFigureOut">
              <a:rPr lang="en-AU" smtClean="0"/>
              <a:t>8/04/2021</a:t>
            </a:fld>
            <a:endParaRPr lang="en-AU"/>
          </a:p>
        </p:txBody>
      </p:sp>
      <p:sp>
        <p:nvSpPr>
          <p:cNvPr id="5" name="Footer Placeholder 4"/>
          <p:cNvSpPr>
            <a:spLocks noGrp="1"/>
          </p:cNvSpPr>
          <p:nvPr>
            <p:ph type="ftr" sz="quarter" idx="11"/>
          </p:nvPr>
        </p:nvSpPr>
        <p:spPr>
          <a:xfrm>
            <a:off x="680321" y="5936188"/>
            <a:ext cx="6126805" cy="365125"/>
          </a:xfrm>
        </p:spPr>
        <p:txBody>
          <a:bodyPr/>
          <a:lstStyle/>
          <a:p>
            <a:endParaRPr lang="en-A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D1FAD43-62AF-42D0-A80F-EBAD3270D70C}" type="slidenum">
              <a:rPr lang="en-AU" smtClean="0"/>
              <a:t>‹#›</a:t>
            </a:fld>
            <a:endParaRPr lang="en-AU"/>
          </a:p>
        </p:txBody>
      </p:sp>
    </p:spTree>
    <p:extLst>
      <p:ext uri="{BB962C8B-B14F-4D97-AF65-F5344CB8AC3E}">
        <p14:creationId xmlns:p14="http://schemas.microsoft.com/office/powerpoint/2010/main" val="4655439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Tx/>
              <a:buNone/>
              <a:defRPr>
                <a:solidFill>
                  <a:srgbClr val="001C1C"/>
                </a:solidFill>
                <a:latin typeface="Arial" panose="020B0604020202020204" pitchFamily="34" charset="0"/>
                <a:cs typeface="Arial" panose="020B0604020202020204" pitchFamily="34" charset="0"/>
              </a:defRPr>
            </a:lvl1pPr>
            <a:lvl2pPr marL="457200" indent="0">
              <a:buFontTx/>
              <a:buNone/>
              <a:defRPr>
                <a:solidFill>
                  <a:srgbClr val="F15D2F"/>
                </a:solidFill>
                <a:latin typeface="Arial" panose="020B0604020202020204" pitchFamily="34" charset="0"/>
                <a:cs typeface="Arial" panose="020B0604020202020204" pitchFamily="34" charset="0"/>
              </a:defRPr>
            </a:lvl2pPr>
            <a:lvl3pPr marL="914400" indent="0">
              <a:buFontTx/>
              <a:buNone/>
              <a:defRPr>
                <a:solidFill>
                  <a:srgbClr val="001C1C"/>
                </a:solidFill>
                <a:latin typeface="Arial" panose="020B0604020202020204" pitchFamily="34" charset="0"/>
                <a:cs typeface="Arial" panose="020B0604020202020204" pitchFamily="34" charset="0"/>
              </a:defRPr>
            </a:lvl3pPr>
            <a:lvl4pPr marL="1371600" indent="0">
              <a:buFontTx/>
              <a:buNone/>
              <a:defRPr>
                <a:solidFill>
                  <a:srgbClr val="001C1C"/>
                </a:solidFill>
                <a:latin typeface="Arial" panose="020B0604020202020204" pitchFamily="34" charset="0"/>
                <a:cs typeface="Arial" panose="020B0604020202020204" pitchFamily="34" charset="0"/>
              </a:defRPr>
            </a:lvl4pPr>
            <a:lvl5pPr marL="1828800" indent="0">
              <a:buFontTx/>
              <a:buNone/>
              <a:defRPr>
                <a:solidFill>
                  <a:srgbClr val="001C1C"/>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33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8C9B31-7225-4682-BBF7-3EB1788F7C43}" type="datetimeFigureOut">
              <a:rPr lang="en-AU" smtClean="0"/>
              <a:t>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10729455" y="2869895"/>
            <a:ext cx="1154151" cy="1090789"/>
          </a:xfrm>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41974509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8C9B31-7225-4682-BBF7-3EB1788F7C43}" type="datetimeFigureOut">
              <a:rPr lang="en-AU" smtClean="0"/>
              <a:t>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350838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8C9B31-7225-4682-BBF7-3EB1788F7C43}" type="datetimeFigureOut">
              <a:rPr lang="en-AU" smtClean="0"/>
              <a:t>8/04/2021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91650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C9B31-7225-4682-BBF7-3EB1788F7C43}" type="datetimeFigureOut">
              <a:rPr lang="en-AU" smtClean="0"/>
              <a:t>8/04/2021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40865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Tree>
    <p:extLst>
      <p:ext uri="{BB962C8B-B14F-4D97-AF65-F5344CB8AC3E}">
        <p14:creationId xmlns:p14="http://schemas.microsoft.com/office/powerpoint/2010/main" val="10370398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A8C9B31-7225-4682-BBF7-3EB1788F7C43}" type="datetimeFigureOut">
              <a:rPr lang="en-AU" smtClean="0"/>
              <a:t>8/04/2021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10865882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8C9B31-7225-4682-BBF7-3EB1788F7C43}" type="datetimeFigureOut">
              <a:rPr lang="en-AU" smtClean="0"/>
              <a:t>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1FAD43-62AF-42D0-A80F-EBAD3270D70C}" type="slidenum">
              <a:rPr lang="en-AU" smtClean="0"/>
              <a:t>‹#›</a:t>
            </a:fld>
            <a:endParaRPr lang="en-AU"/>
          </a:p>
        </p:txBody>
      </p:sp>
    </p:spTree>
    <p:extLst>
      <p:ext uri="{BB962C8B-B14F-4D97-AF65-F5344CB8AC3E}">
        <p14:creationId xmlns:p14="http://schemas.microsoft.com/office/powerpoint/2010/main" val="113598965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8C9B31-7225-4682-BBF7-3EB1788F7C43}" type="datetimeFigureOut">
              <a:rPr lang="en-AU" smtClean="0"/>
              <a:t>8/04/2021</a:t>
            </a:fld>
            <a:endParaRPr lang="en-A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D1FAD43-62AF-42D0-A80F-EBAD3270D70C}" type="slidenum">
              <a:rPr lang="en-AU" smtClean="0"/>
              <a:t>‹#›</a:t>
            </a:fld>
            <a:endParaRPr lang="en-AU"/>
          </a:p>
        </p:txBody>
      </p:sp>
    </p:spTree>
    <p:extLst>
      <p:ext uri="{BB962C8B-B14F-4D97-AF65-F5344CB8AC3E}">
        <p14:creationId xmlns:p14="http://schemas.microsoft.com/office/powerpoint/2010/main" val="3544517795"/>
      </p:ext>
    </p:extLst>
  </p:cSld>
  <p:clrMap bg1="dk1" tx1="lt1" bg2="dk2" tx2="lt2" accent1="accent1" accent2="accent2" accent3="accent3" accent4="accent4" accent5="accent5" accent6="accent6" hlink="hlink" folHlink="folHlink"/>
  <p:sldLayoutIdLst>
    <p:sldLayoutId id="2147485454" r:id="rId1"/>
    <p:sldLayoutId id="2147485455" r:id="rId2"/>
    <p:sldLayoutId id="2147485456" r:id="rId3"/>
    <p:sldLayoutId id="2147485457" r:id="rId4"/>
    <p:sldLayoutId id="2147485458" r:id="rId5"/>
    <p:sldLayoutId id="2147485459" r:id="rId6"/>
    <p:sldLayoutId id="2147485460" r:id="rId7"/>
    <p:sldLayoutId id="2147485471" r:id="rId8"/>
    <p:sldLayoutId id="2147485461" r:id="rId9"/>
    <p:sldLayoutId id="2147485462" r:id="rId10"/>
    <p:sldLayoutId id="2147485463" r:id="rId11"/>
    <p:sldLayoutId id="2147485464" r:id="rId12"/>
    <p:sldLayoutId id="2147485465" r:id="rId13"/>
    <p:sldLayoutId id="2147485466" r:id="rId14"/>
    <p:sldLayoutId id="2147485467" r:id="rId15"/>
    <p:sldLayoutId id="2147485468" r:id="rId16"/>
    <p:sldLayoutId id="2147485469" r:id="rId17"/>
    <p:sldLayoutId id="2147485470"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98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87888" y="0"/>
            <a:ext cx="6600056" cy="1440160"/>
          </a:xfrm>
        </p:spPr>
        <p:txBody>
          <a:bodyPr>
            <a:noAutofit/>
          </a:bodyPr>
          <a:lstStyle/>
          <a:p>
            <a:pPr algn="ctr"/>
            <a:r>
              <a:rPr lang="en-AU" sz="3200" dirty="0"/>
              <a:t>What sort of questions should you ask at Step 1?</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US" sz="2000" dirty="0">
                <a:latin typeface="Arial" panose="020B0604020202020204" pitchFamily="34" charset="0"/>
                <a:cs typeface="Arial" panose="020B0604020202020204" pitchFamily="34" charset="0"/>
              </a:rPr>
              <a:t>The aim now is to:</a:t>
            </a:r>
          </a:p>
          <a:p>
            <a:pPr marL="457200" indent="-457200" algn="just">
              <a:buAutoNum type="arabicPeriod"/>
            </a:pPr>
            <a:r>
              <a:rPr lang="en-US" sz="2000" dirty="0">
                <a:latin typeface="Arial" panose="020B0604020202020204" pitchFamily="34" charset="0"/>
                <a:cs typeface="Arial" panose="020B0604020202020204" pitchFamily="34" charset="0"/>
              </a:rPr>
              <a:t>Establish rapport with the client;</a:t>
            </a:r>
          </a:p>
          <a:p>
            <a:pPr marL="457200" indent="-457200" algn="just">
              <a:buAutoNum type="arabicPeriod"/>
            </a:pPr>
            <a:r>
              <a:rPr lang="en-US" sz="2000" dirty="0">
                <a:latin typeface="Arial" panose="020B0604020202020204" pitchFamily="34" charset="0"/>
                <a:cs typeface="Arial" panose="020B0604020202020204" pitchFamily="34" charset="0"/>
              </a:rPr>
              <a:t>Listen to the client’s own description of the reasons the client came to see you;</a:t>
            </a:r>
          </a:p>
          <a:p>
            <a:pPr marL="457200" indent="-457200" algn="just">
              <a:buAutoNum type="arabicPeriod"/>
            </a:pPr>
            <a:r>
              <a:rPr lang="en-US" sz="2000" dirty="0">
                <a:latin typeface="Arial" panose="020B0604020202020204" pitchFamily="34" charset="0"/>
                <a:cs typeface="Arial" panose="020B0604020202020204" pitchFamily="34" charset="0"/>
              </a:rPr>
              <a:t>Identify the major issue or issues of concern.</a:t>
            </a:r>
          </a:p>
          <a:p>
            <a:pPr marL="0" indent="0" algn="just">
              <a:buNone/>
            </a:pPr>
            <a:r>
              <a:rPr lang="en-US" sz="2000" dirty="0">
                <a:latin typeface="Arial" panose="020B0604020202020204" pitchFamily="34" charset="0"/>
                <a:cs typeface="Arial" panose="020B0604020202020204" pitchFamily="34" charset="0"/>
              </a:rPr>
              <a:t>Bear in mind that as a lawyer we are a complete stranger to the client – and much of what we need to know is very private to the client.  Some clients need reassurance as to confidentiality and the reasons we ask the questions we do.</a:t>
            </a:r>
          </a:p>
          <a:p>
            <a:pPr marL="0" indent="0" algn="just">
              <a:buNone/>
            </a:pPr>
            <a:r>
              <a:rPr lang="en-US" sz="2000" dirty="0">
                <a:latin typeface="Arial" panose="020B0604020202020204" pitchFamily="34" charset="0"/>
                <a:cs typeface="Arial" panose="020B0604020202020204" pitchFamily="34" charset="0"/>
              </a:rPr>
              <a:t>You may need to explain this.</a:t>
            </a:r>
          </a:p>
          <a:p>
            <a:pPr marL="0" indent="0" algn="just">
              <a:buNone/>
            </a:pPr>
            <a:r>
              <a:rPr lang="en-US" sz="2000" dirty="0">
                <a:latin typeface="Arial" panose="020B0604020202020204" pitchFamily="34" charset="0"/>
                <a:cs typeface="Arial" panose="020B0604020202020204" pitchFamily="34" charset="0"/>
              </a:rPr>
              <a:t>Be sensitive to the client’s anxiety and stress – and acknowledge it when possible and appropriate  </a:t>
            </a:r>
          </a:p>
          <a:p>
            <a:pPr marL="0" indent="0" algn="just">
              <a:buNone/>
            </a:pP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58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1950" y="0"/>
            <a:ext cx="8412131" cy="1440160"/>
          </a:xfrm>
        </p:spPr>
        <p:txBody>
          <a:bodyPr>
            <a:noAutofit/>
          </a:bodyPr>
          <a:lstStyle/>
          <a:p>
            <a:pPr algn="ctr"/>
            <a:r>
              <a:rPr lang="en-AU" sz="3200" dirty="0"/>
              <a:t>Confidentiality</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03512" y="1988840"/>
            <a:ext cx="8424936" cy="4320480"/>
          </a:xfrm>
        </p:spPr>
        <p:txBody>
          <a:bodyPr>
            <a:noAutofit/>
          </a:bodyPr>
          <a:lstStyle/>
          <a:p>
            <a:pPr algn="just"/>
            <a:r>
              <a:rPr lang="en-AU" sz="2000" dirty="0">
                <a:latin typeface="Arial" panose="020B0604020202020204" pitchFamily="34" charset="0"/>
                <a:cs typeface="Arial" panose="020B0604020202020204" pitchFamily="34" charset="0"/>
              </a:rPr>
              <a:t>One of the first matters you could raise with the client is that of confidentiality.</a:t>
            </a:r>
          </a:p>
          <a:p>
            <a:pPr algn="just"/>
            <a:r>
              <a:rPr lang="en-AU" sz="2000" dirty="0">
                <a:latin typeface="Arial" panose="020B0604020202020204" pitchFamily="34" charset="0"/>
                <a:cs typeface="Arial" panose="020B0604020202020204" pitchFamily="34" charset="0"/>
              </a:rPr>
              <a:t>Tell the client you regard confidentiality as being of paramount importance.</a:t>
            </a:r>
          </a:p>
          <a:p>
            <a:pPr algn="just"/>
            <a:r>
              <a:rPr lang="en-AU" sz="2000" dirty="0">
                <a:latin typeface="Arial" panose="020B0604020202020204" pitchFamily="34" charset="0"/>
                <a:cs typeface="Arial" panose="020B0604020202020204" pitchFamily="34" charset="0"/>
              </a:rPr>
              <a:t>Explain our professional obligations towards the client:</a:t>
            </a:r>
          </a:p>
          <a:p>
            <a:pPr lvl="1" algn="just"/>
            <a:r>
              <a:rPr lang="en-AU" dirty="0">
                <a:latin typeface="Arial" panose="020B0604020202020204" pitchFamily="34" charset="0"/>
                <a:cs typeface="Arial" panose="020B0604020202020204" pitchFamily="34" charset="0"/>
              </a:rPr>
              <a:t>To keep their affairs absolutely private; and</a:t>
            </a:r>
          </a:p>
          <a:p>
            <a:pPr lvl="1" algn="just"/>
            <a:r>
              <a:rPr lang="en-AU" dirty="0">
                <a:latin typeface="Arial" panose="020B0604020202020204" pitchFamily="34" charset="0"/>
                <a:cs typeface="Arial" panose="020B0604020202020204" pitchFamily="34" charset="0"/>
              </a:rPr>
              <a:t>To act in a fiduciary relationship towards the client (without using that word).</a:t>
            </a:r>
          </a:p>
          <a:p>
            <a:pPr algn="just"/>
            <a:r>
              <a:rPr lang="en-AU" sz="2000" dirty="0">
                <a:latin typeface="Arial" panose="020B0604020202020204" pitchFamily="34" charset="0"/>
                <a:cs typeface="Arial" panose="020B0604020202020204" pitchFamily="34" charset="0"/>
              </a:rPr>
              <a:t>A fiduciary relationship exists where one person has an absolute obligation to act for the benefit of another.  This is a relationship of utmost trust and confidence.</a:t>
            </a:r>
          </a:p>
          <a:p>
            <a:pPr algn="just"/>
            <a:r>
              <a:rPr lang="en-AU" sz="2000" dirty="0">
                <a:latin typeface="Arial" panose="020B0604020202020204" pitchFamily="34" charset="0"/>
                <a:cs typeface="Arial" panose="020B0604020202020204" pitchFamily="34" charset="0"/>
              </a:rPr>
              <a:t>Discuss the issue of confidentiality and the limitations of that confidentiality </a:t>
            </a:r>
          </a:p>
          <a:p>
            <a:pPr algn="just"/>
            <a:r>
              <a:rPr lang="en-AU" sz="2000" dirty="0">
                <a:latin typeface="Arial" panose="020B0604020202020204" pitchFamily="34" charset="0"/>
                <a:cs typeface="Arial" panose="020B0604020202020204" pitchFamily="34" charset="0"/>
              </a:rPr>
              <a:t>This should encourage a frank discussion with the client about the facts.</a:t>
            </a:r>
          </a:p>
          <a:p>
            <a:pPr marL="0" indent="0" algn="just">
              <a:buNone/>
            </a:pP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90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1944" y="0"/>
            <a:ext cx="6600056" cy="1440160"/>
          </a:xfrm>
        </p:spPr>
        <p:txBody>
          <a:bodyPr>
            <a:noAutofit/>
          </a:bodyPr>
          <a:lstStyle/>
          <a:p>
            <a:pPr algn="ctr"/>
            <a:r>
              <a:rPr lang="en-US" sz="3200" dirty="0"/>
              <a:t>Taking the History - The Client’s Free Narrative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3392" y="2063304"/>
            <a:ext cx="6120680" cy="4102000"/>
          </a:xfrm>
        </p:spPr>
        <p:txBody>
          <a:bodyPr>
            <a:noAutofit/>
          </a:bodyPr>
          <a:lstStyle/>
          <a:p>
            <a:pPr algn="just"/>
            <a:r>
              <a:rPr lang="en-US" sz="2000" dirty="0">
                <a:latin typeface="Arial" panose="020B0604020202020204" pitchFamily="34" charset="0"/>
                <a:cs typeface="Arial" panose="020B0604020202020204" pitchFamily="34" charset="0"/>
              </a:rPr>
              <a:t>During this stage, the client should be the focus of your attention;</a:t>
            </a:r>
          </a:p>
          <a:p>
            <a:pPr algn="just"/>
            <a:r>
              <a:rPr lang="en-US" sz="2000" dirty="0">
                <a:latin typeface="Arial" panose="020B0604020202020204" pitchFamily="34" charset="0"/>
                <a:cs typeface="Arial" panose="020B0604020202020204" pitchFamily="34" charset="0"/>
              </a:rPr>
              <a:t>The client may not talk unless they feel they are being listened to.</a:t>
            </a:r>
          </a:p>
          <a:p>
            <a:pPr algn="just"/>
            <a:r>
              <a:rPr lang="en-US" sz="2000" dirty="0">
                <a:latin typeface="Arial" panose="020B0604020202020204" pitchFamily="34" charset="0"/>
                <a:cs typeface="Arial" panose="020B0604020202020204" pitchFamily="34" charset="0"/>
              </a:rPr>
              <a:t>Ask empathetic open ended questions to help get the client’s story.  Limit your questions to: </a:t>
            </a:r>
            <a:r>
              <a:rPr lang="en-US" sz="2000" i="1" dirty="0">
                <a:latin typeface="Arial" panose="020B0604020202020204" pitchFamily="34" charset="0"/>
                <a:cs typeface="Arial" panose="020B0604020202020204" pitchFamily="34" charset="0"/>
              </a:rPr>
              <a:t>“what happened next?” </a:t>
            </a:r>
            <a:r>
              <a:rPr lang="en-US" sz="2000" dirty="0">
                <a:latin typeface="Arial" panose="020B0604020202020204" pitchFamily="34" charset="0"/>
                <a:cs typeface="Arial" panose="020B0604020202020204" pitchFamily="34" charset="0"/>
              </a:rPr>
              <a:t>or a more narrow question could be: </a:t>
            </a:r>
            <a:r>
              <a:rPr lang="en-US" sz="2000" i="1" dirty="0">
                <a:latin typeface="Arial" panose="020B0604020202020204" pitchFamily="34" charset="0"/>
                <a:cs typeface="Arial" panose="020B0604020202020204" pitchFamily="34" charset="0"/>
              </a:rPr>
              <a:t>“What happened to the deposit?”.</a:t>
            </a:r>
          </a:p>
          <a:p>
            <a:pPr algn="just"/>
            <a:r>
              <a:rPr lang="en-US" sz="2000" dirty="0">
                <a:latin typeface="Arial" panose="020B0604020202020204" pitchFamily="34" charset="0"/>
                <a:cs typeface="Arial" panose="020B0604020202020204" pitchFamily="34" charset="0"/>
              </a:rPr>
              <a:t>The narrow questions are for clarification, to keep the client on track and to maintain the chronological sequence of the interview.</a:t>
            </a:r>
          </a:p>
          <a:p>
            <a:pPr marL="0" indent="0" algn="just">
              <a:buNone/>
            </a:pPr>
            <a:endParaRPr lang="en-AU"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391" y="1440160"/>
            <a:ext cx="4918348" cy="4918348"/>
          </a:xfrm>
          <a:prstGeom prst="rect">
            <a:avLst/>
          </a:prstGeom>
        </p:spPr>
      </p:pic>
    </p:spTree>
    <p:extLst>
      <p:ext uri="{BB962C8B-B14F-4D97-AF65-F5344CB8AC3E}">
        <p14:creationId xmlns:p14="http://schemas.microsoft.com/office/powerpoint/2010/main" val="257140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7808" y="0"/>
            <a:ext cx="8412131" cy="1440160"/>
          </a:xfrm>
        </p:spPr>
        <p:txBody>
          <a:bodyPr>
            <a:noAutofit/>
          </a:bodyPr>
          <a:lstStyle/>
          <a:p>
            <a:pPr algn="ctr"/>
            <a:r>
              <a:rPr lang="en-AU" sz="3200" dirty="0"/>
              <a:t>Questions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1384" y="1772816"/>
            <a:ext cx="11089232" cy="4032448"/>
          </a:xfrm>
        </p:spPr>
        <p:txBody>
          <a:bodyPr>
            <a:noAutofit/>
          </a:bodyPr>
          <a:lstStyle/>
          <a:p>
            <a:pPr algn="just"/>
            <a:r>
              <a:rPr lang="en-AU" sz="2000" dirty="0">
                <a:latin typeface="Arial" panose="020B0604020202020204" pitchFamily="34" charset="0"/>
                <a:cs typeface="Arial" panose="020B0604020202020204" pitchFamily="34" charset="0"/>
              </a:rPr>
              <a:t>If there are children, an opening question about children may set the context for questions about other issues.</a:t>
            </a:r>
          </a:p>
          <a:p>
            <a:pPr algn="just"/>
            <a:r>
              <a:rPr lang="en-AU" sz="2000" dirty="0">
                <a:latin typeface="Arial" panose="020B0604020202020204" pitchFamily="34" charset="0"/>
                <a:cs typeface="Arial" panose="020B0604020202020204" pitchFamily="34" charset="0"/>
              </a:rPr>
              <a:t>Such an opening questions could be: </a:t>
            </a:r>
            <a:r>
              <a:rPr lang="en-AU" sz="2000" i="1" dirty="0">
                <a:latin typeface="Arial" panose="020B0604020202020204" pitchFamily="34" charset="0"/>
                <a:cs typeface="Arial" panose="020B0604020202020204" pitchFamily="34" charset="0"/>
              </a:rPr>
              <a:t>“Have you and your husband decided where the children will live?”</a:t>
            </a:r>
            <a:r>
              <a:rPr lang="en-AU" sz="2000" dirty="0">
                <a:latin typeface="Arial" panose="020B0604020202020204" pitchFamily="34" charset="0"/>
                <a:cs typeface="Arial" panose="020B0604020202020204" pitchFamily="34" charset="0"/>
              </a:rPr>
              <a:t> or</a:t>
            </a:r>
          </a:p>
          <a:p>
            <a:pPr algn="just"/>
            <a:r>
              <a:rPr lang="en-AU" sz="2000" dirty="0">
                <a:latin typeface="Arial" panose="020B0604020202020204" pitchFamily="34" charset="0"/>
                <a:cs typeface="Arial" panose="020B0604020202020204" pitchFamily="34" charset="0"/>
              </a:rPr>
              <a:t>“</a:t>
            </a:r>
            <a:r>
              <a:rPr lang="en-AU" sz="2000" i="1" dirty="0">
                <a:latin typeface="Arial" panose="020B0604020202020204" pitchFamily="34" charset="0"/>
                <a:cs typeface="Arial" panose="020B0604020202020204" pitchFamily="34" charset="0"/>
              </a:rPr>
              <a:t>How are the children going?” </a:t>
            </a:r>
            <a:r>
              <a:rPr lang="en-AU" sz="2000" dirty="0">
                <a:latin typeface="Arial" panose="020B0604020202020204" pitchFamily="34" charset="0"/>
                <a:cs typeface="Arial" panose="020B0604020202020204" pitchFamily="34" charset="0"/>
              </a:rPr>
              <a:t> </a:t>
            </a:r>
          </a:p>
          <a:p>
            <a:pPr algn="just"/>
            <a:r>
              <a:rPr lang="en-AU" sz="2000" dirty="0">
                <a:latin typeface="Arial" panose="020B0604020202020204" pitchFamily="34" charset="0"/>
                <a:cs typeface="Arial" panose="020B0604020202020204" pitchFamily="34" charset="0"/>
              </a:rPr>
              <a:t>This second question is an “open” question which may elicit a flood of information, some of it might be very useful: listen carefully.</a:t>
            </a:r>
          </a:p>
          <a:p>
            <a:pPr algn="just"/>
            <a:r>
              <a:rPr lang="en-AU" sz="2000" dirty="0">
                <a:latin typeface="Arial" panose="020B0604020202020204" pitchFamily="34" charset="0"/>
                <a:cs typeface="Arial" panose="020B0604020202020204" pitchFamily="34" charset="0"/>
              </a:rPr>
              <a:t>A few factual questions will also help at this stage.  These are simple questions which will give a lot of information about the issues.</a:t>
            </a:r>
          </a:p>
          <a:p>
            <a:pPr algn="just"/>
            <a:r>
              <a:rPr lang="en-AU" sz="2000" dirty="0">
                <a:latin typeface="Arial" panose="020B0604020202020204" pitchFamily="34" charset="0"/>
                <a:cs typeface="Arial" panose="020B0604020202020204" pitchFamily="34" charset="0"/>
              </a:rPr>
              <a:t>Simple factual issues can help you keep control of the interview.</a:t>
            </a:r>
          </a:p>
          <a:p>
            <a:pPr algn="just"/>
            <a:r>
              <a:rPr lang="en-AU" sz="2000" dirty="0">
                <a:latin typeface="Arial" panose="020B0604020202020204" pitchFamily="34" charset="0"/>
                <a:cs typeface="Arial" panose="020B0604020202020204" pitchFamily="34" charset="0"/>
              </a:rPr>
              <a:t>If it becomes apparent the client has an urgent issue don’t isolate this from the other issues: place it in context and deal with it along with all the other issues.</a:t>
            </a:r>
          </a:p>
          <a:p>
            <a:pPr marL="0" indent="0" algn="just">
              <a:buNone/>
            </a:pP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3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9776" y="-9831"/>
            <a:ext cx="8412131" cy="1440160"/>
          </a:xfrm>
        </p:spPr>
        <p:txBody>
          <a:bodyPr>
            <a:noAutofit/>
          </a:bodyPr>
          <a:lstStyle/>
          <a:p>
            <a:pPr algn="ctr"/>
            <a:r>
              <a:rPr lang="en-AU" sz="3200" dirty="0"/>
              <a:t>Ask “direct questions”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9376" y="1988840"/>
            <a:ext cx="5328592" cy="4464496"/>
          </a:xfrm>
        </p:spPr>
        <p:txBody>
          <a:bodyPr>
            <a:noAutofit/>
          </a:bodyPr>
          <a:lstStyle/>
          <a:p>
            <a:r>
              <a:rPr lang="en-AU" sz="2000" dirty="0">
                <a:latin typeface="Arial" panose="020B0604020202020204" pitchFamily="34" charset="0"/>
                <a:cs typeface="Arial" panose="020B0604020202020204" pitchFamily="34" charset="0"/>
              </a:rPr>
              <a:t>Another suggestion is to try an initial question such as “</a:t>
            </a:r>
            <a:r>
              <a:rPr lang="en-AU" sz="2000" b="1" dirty="0">
                <a:latin typeface="Arial" panose="020B0604020202020204" pitchFamily="34" charset="0"/>
                <a:cs typeface="Arial" panose="020B0604020202020204" pitchFamily="34" charset="0"/>
              </a:rPr>
              <a:t>why do you need to see a family lawyer today?”  </a:t>
            </a:r>
            <a:r>
              <a:rPr lang="en-AU" sz="2000" dirty="0">
                <a:latin typeface="Arial" panose="020B0604020202020204" pitchFamily="34" charset="0"/>
                <a:cs typeface="Arial" panose="020B0604020202020204" pitchFamily="34" charset="0"/>
              </a:rPr>
              <a:t>This question is a little more closed, and will give you guidance about the client’s immediate concerns and expectations. </a:t>
            </a: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stretch>
            <a:fillRect/>
          </a:stretch>
        </p:blipFill>
        <p:spPr>
          <a:xfrm>
            <a:off x="5807969" y="1486813"/>
            <a:ext cx="6350062" cy="4876327"/>
          </a:xfrm>
          <a:prstGeom prst="rect">
            <a:avLst/>
          </a:prstGeom>
        </p:spPr>
      </p:pic>
    </p:spTree>
    <p:extLst>
      <p:ext uri="{BB962C8B-B14F-4D97-AF65-F5344CB8AC3E}">
        <p14:creationId xmlns:p14="http://schemas.microsoft.com/office/powerpoint/2010/main" val="258663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7768" y="0"/>
            <a:ext cx="8412131" cy="1440160"/>
          </a:xfrm>
        </p:spPr>
        <p:txBody>
          <a:bodyPr>
            <a:noAutofit/>
          </a:bodyPr>
          <a:lstStyle/>
          <a:p>
            <a:pPr algn="ctr"/>
            <a:r>
              <a:rPr lang="en-AU" sz="3200" dirty="0"/>
              <a:t>Questioning Techniques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1844824"/>
            <a:ext cx="8424936" cy="4608512"/>
          </a:xfrm>
        </p:spPr>
        <p:txBody>
          <a:bodyPr>
            <a:noAutofit/>
          </a:bodyPr>
          <a:lstStyle/>
          <a:p>
            <a:pPr algn="just"/>
            <a:r>
              <a:rPr lang="en-AU" sz="1800" dirty="0">
                <a:latin typeface="Arial" panose="020B0604020202020204" pitchFamily="34" charset="0"/>
                <a:cs typeface="Arial" panose="020B0604020202020204" pitchFamily="34" charset="0"/>
              </a:rPr>
              <a:t>Leading questions are questions which suggest an answer: “</a:t>
            </a:r>
            <a:r>
              <a:rPr lang="en-AU" sz="1800" i="1" dirty="0">
                <a:latin typeface="Arial" panose="020B0604020202020204" pitchFamily="34" charset="0"/>
                <a:cs typeface="Arial" panose="020B0604020202020204" pitchFamily="34" charset="0"/>
              </a:rPr>
              <a:t>She then ran towards you with the axe in her hand?”</a:t>
            </a:r>
          </a:p>
          <a:p>
            <a:pPr algn="just"/>
            <a:r>
              <a:rPr lang="en-AU" sz="1800" dirty="0">
                <a:latin typeface="Arial" panose="020B0604020202020204" pitchFamily="34" charset="0"/>
                <a:cs typeface="Arial" panose="020B0604020202020204" pitchFamily="34" charset="0"/>
              </a:rPr>
              <a:t>Narrow questions require a specific answer:</a:t>
            </a:r>
          </a:p>
          <a:p>
            <a:pPr lvl="1" algn="just"/>
            <a:r>
              <a:rPr lang="en-AU" sz="1800" i="1" dirty="0">
                <a:latin typeface="Arial" panose="020B0604020202020204" pitchFamily="34" charset="0"/>
                <a:cs typeface="Arial" panose="020B0604020202020204" pitchFamily="34" charset="0"/>
              </a:rPr>
              <a:t>“what was the class of shares you just referred to?”</a:t>
            </a:r>
          </a:p>
          <a:p>
            <a:pPr algn="just"/>
            <a:r>
              <a:rPr lang="en-AU" sz="1800" dirty="0">
                <a:latin typeface="Arial" panose="020B0604020202020204" pitchFamily="34" charset="0"/>
                <a:cs typeface="Arial" panose="020B0604020202020204" pitchFamily="34" charset="0"/>
              </a:rPr>
              <a:t>Some narrow questions can elicit a “yes” or “no” answer:</a:t>
            </a:r>
          </a:p>
          <a:p>
            <a:pPr lvl="1" algn="just"/>
            <a:r>
              <a:rPr lang="en-AU" sz="1800" dirty="0">
                <a:latin typeface="Arial" panose="020B0604020202020204" pitchFamily="34" charset="0"/>
                <a:cs typeface="Arial" panose="020B0604020202020204" pitchFamily="34" charset="0"/>
              </a:rPr>
              <a:t>“</a:t>
            </a:r>
            <a:r>
              <a:rPr lang="en-AU" sz="1800" i="1" dirty="0">
                <a:latin typeface="Arial" panose="020B0604020202020204" pitchFamily="34" charset="0"/>
                <a:cs typeface="Arial" panose="020B0604020202020204" pitchFamily="34" charset="0"/>
              </a:rPr>
              <a:t>Was the person you saw standing at the door taller or shorter than yourself?”</a:t>
            </a:r>
          </a:p>
          <a:p>
            <a:pPr algn="just"/>
            <a:r>
              <a:rPr lang="en-AU" sz="1800" dirty="0">
                <a:latin typeface="Arial" panose="020B0604020202020204" pitchFamily="34" charset="0"/>
                <a:cs typeface="Arial" panose="020B0604020202020204" pitchFamily="34" charset="0"/>
              </a:rPr>
              <a:t>A double barrelled question may be confusing: </a:t>
            </a:r>
          </a:p>
          <a:p>
            <a:pPr lvl="1" algn="just"/>
            <a:r>
              <a:rPr lang="en-AU" sz="1800" i="1" dirty="0">
                <a:latin typeface="Arial" panose="020B0604020202020204" pitchFamily="34" charset="0"/>
                <a:cs typeface="Arial" panose="020B0604020202020204" pitchFamily="34" charset="0"/>
              </a:rPr>
              <a:t>“Did the company execute the loan agreement and did you, as a director, enter into a guarantee?”</a:t>
            </a:r>
          </a:p>
          <a:p>
            <a:pPr algn="just"/>
            <a:r>
              <a:rPr lang="en-AU" sz="1800" dirty="0">
                <a:latin typeface="Arial" panose="020B0604020202020204" pitchFamily="34" charset="0"/>
                <a:cs typeface="Arial" panose="020B0604020202020204" pitchFamily="34" charset="0"/>
              </a:rPr>
              <a:t>Open ended questions allow the client to speak generally about what happened on an occasion or about the client’s concerns generally.  For example:</a:t>
            </a:r>
          </a:p>
          <a:p>
            <a:pPr lvl="1" algn="just"/>
            <a:r>
              <a:rPr lang="en-AU" sz="1800" i="1" dirty="0">
                <a:latin typeface="Arial" panose="020B0604020202020204" pitchFamily="34" charset="0"/>
                <a:cs typeface="Arial" panose="020B0604020202020204" pitchFamily="34" charset="0"/>
              </a:rPr>
              <a:t>“You told me you had some trouble with your husband.  Tell me about it?”</a:t>
            </a:r>
          </a:p>
          <a:p>
            <a:pPr marL="0" indent="0" algn="just">
              <a:buNone/>
            </a:pPr>
            <a:endParaRPr lang="en-AU" sz="18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58246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7768" y="0"/>
            <a:ext cx="8412131" cy="1440160"/>
          </a:xfrm>
        </p:spPr>
        <p:txBody>
          <a:bodyPr>
            <a:noAutofit/>
          </a:bodyPr>
          <a:lstStyle/>
          <a:p>
            <a:pPr algn="ctr"/>
            <a:r>
              <a:rPr lang="en-AU" sz="3200" dirty="0"/>
              <a:t>Open Questions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1384" y="1772816"/>
            <a:ext cx="6408712" cy="4320480"/>
          </a:xfrm>
        </p:spPr>
        <p:txBody>
          <a:bodyPr>
            <a:noAutofit/>
          </a:bodyPr>
          <a:lstStyle/>
          <a:p>
            <a:pPr marL="457200" indent="-342900" algn="just"/>
            <a:r>
              <a:rPr lang="en-AU" sz="2000" dirty="0">
                <a:latin typeface="Arial" panose="020B0604020202020204" pitchFamily="34" charset="0"/>
                <a:cs typeface="Arial" panose="020B0604020202020204" pitchFamily="34" charset="0"/>
              </a:rPr>
              <a:t>Open questions are broad in nature, often specifying only the topic to be covered.</a:t>
            </a:r>
          </a:p>
          <a:p>
            <a:pPr marL="457200" indent="-342900" algn="just"/>
            <a:r>
              <a:rPr lang="en-AU" sz="2000" dirty="0">
                <a:latin typeface="Arial" panose="020B0604020202020204" pitchFamily="34" charset="0"/>
                <a:cs typeface="Arial" panose="020B0604020202020204" pitchFamily="34" charset="0"/>
              </a:rPr>
              <a:t>An open question allows the client considerable freedom in determining the amount and kind of information to give.</a:t>
            </a:r>
          </a:p>
          <a:p>
            <a:pPr marL="457200" indent="-342900" algn="just"/>
            <a:r>
              <a:rPr lang="en-AU" sz="2000" dirty="0">
                <a:latin typeface="Arial" panose="020B0604020202020204" pitchFamily="34" charset="0"/>
                <a:cs typeface="Arial" panose="020B0604020202020204" pitchFamily="34" charset="0"/>
              </a:rPr>
              <a:t>Some questions are highly open ended with virtually no restrictions, such as:</a:t>
            </a:r>
          </a:p>
          <a:p>
            <a:pPr marL="914400" lvl="1" indent="-342900" algn="just"/>
            <a:r>
              <a:rPr lang="en-AU" dirty="0">
                <a:latin typeface="Arial" panose="020B0604020202020204" pitchFamily="34" charset="0"/>
                <a:cs typeface="Arial" panose="020B0604020202020204" pitchFamily="34" charset="0"/>
              </a:rPr>
              <a:t>“</a:t>
            </a:r>
            <a:r>
              <a:rPr lang="en-AU" i="1" dirty="0">
                <a:latin typeface="Arial" panose="020B0604020202020204" pitchFamily="34" charset="0"/>
                <a:cs typeface="Arial" panose="020B0604020202020204" pitchFamily="34" charset="0"/>
              </a:rPr>
              <a:t>How can I help you?”</a:t>
            </a:r>
          </a:p>
          <a:p>
            <a:pPr marL="914400" lvl="1" indent="-342900" algn="just"/>
            <a:r>
              <a:rPr lang="en-AU" i="1" dirty="0">
                <a:latin typeface="Arial" panose="020B0604020202020204" pitchFamily="34" charset="0"/>
                <a:cs typeface="Arial" panose="020B0604020202020204" pitchFamily="34" charset="0"/>
              </a:rPr>
              <a:t>“Tell me about your business?”</a:t>
            </a:r>
          </a:p>
          <a:p>
            <a:pPr marL="114300" indent="0">
              <a:buNone/>
            </a:pPr>
            <a:r>
              <a:rPr lang="en-AU" sz="2000" dirty="0">
                <a:latin typeface="Arial" panose="020B0604020202020204" pitchFamily="34" charset="0"/>
                <a:cs typeface="Arial" panose="020B0604020202020204" pitchFamily="34" charset="0"/>
              </a:rPr>
              <a:t>Questions like this can give you a chance to observe </a:t>
            </a:r>
          </a:p>
          <a:p>
            <a:pPr marL="114300" indent="0">
              <a:buNone/>
            </a:pPr>
            <a:r>
              <a:rPr lang="en-AU" sz="2000" dirty="0">
                <a:latin typeface="Arial" panose="020B0604020202020204" pitchFamily="34" charset="0"/>
                <a:cs typeface="Arial" panose="020B0604020202020204" pitchFamily="34" charset="0"/>
              </a:rPr>
              <a:t>the client.  You can then direct closed questions </a:t>
            </a:r>
          </a:p>
          <a:p>
            <a:pPr marL="114300" indent="0">
              <a:buNone/>
            </a:pPr>
            <a:r>
              <a:rPr lang="en-AU" sz="2000" dirty="0">
                <a:latin typeface="Arial" panose="020B0604020202020204" pitchFamily="34" charset="0"/>
                <a:cs typeface="Arial" panose="020B0604020202020204" pitchFamily="34" charset="0"/>
              </a:rPr>
              <a:t>to the client later once you have some context.</a:t>
            </a: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1509464"/>
            <a:ext cx="4799856" cy="4799856"/>
          </a:xfrm>
          <a:prstGeom prst="rect">
            <a:avLst/>
          </a:prstGeom>
        </p:spPr>
      </p:pic>
    </p:spTree>
    <p:extLst>
      <p:ext uri="{BB962C8B-B14F-4D97-AF65-F5344CB8AC3E}">
        <p14:creationId xmlns:p14="http://schemas.microsoft.com/office/powerpoint/2010/main" val="425899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31482"/>
            <a:ext cx="8412131" cy="1440160"/>
          </a:xfrm>
        </p:spPr>
        <p:txBody>
          <a:bodyPr>
            <a:noAutofit/>
          </a:bodyPr>
          <a:lstStyle/>
          <a:p>
            <a:pPr algn="ctr"/>
            <a:r>
              <a:rPr lang="en-AU" sz="3200" dirty="0"/>
              <a:t>Open questions have advantages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marL="114300" indent="0" algn="just">
              <a:buNone/>
            </a:pPr>
            <a:r>
              <a:rPr lang="en-AU" sz="2000" dirty="0">
                <a:latin typeface="Arial" panose="020B0604020202020204" pitchFamily="34" charset="0"/>
                <a:cs typeface="Arial" panose="020B0604020202020204" pitchFamily="34" charset="0"/>
              </a:rPr>
              <a:t>They let the client do the talking and give the lawyer time to observe and listen. They elicit trust, and interest and build rapport.</a:t>
            </a:r>
          </a:p>
          <a:p>
            <a:pPr marL="114300" indent="0" algn="just">
              <a:buNone/>
            </a:pPr>
            <a:r>
              <a:rPr lang="en-AU" sz="2000" dirty="0">
                <a:latin typeface="Arial" panose="020B0604020202020204" pitchFamily="34" charset="0"/>
                <a:cs typeface="Arial" panose="020B0604020202020204" pitchFamily="34" charset="0"/>
              </a:rPr>
              <a:t>They can reveal the client’s lack of understanding or misunderstanding of words, concepts or problems.</a:t>
            </a:r>
          </a:p>
          <a:p>
            <a:pPr marL="114300" indent="0" algn="just">
              <a:buNone/>
            </a:pPr>
            <a:r>
              <a:rPr lang="en-AU" sz="2000" dirty="0">
                <a:latin typeface="Arial" panose="020B0604020202020204" pitchFamily="34" charset="0"/>
                <a:cs typeface="Arial" panose="020B0604020202020204" pitchFamily="34" charset="0"/>
              </a:rPr>
              <a:t>They have disadvantages in that they can consume a great deal of time (which you don’t have in this interview).</a:t>
            </a:r>
          </a:p>
          <a:p>
            <a:pPr marL="114300" indent="0" algn="just">
              <a:buNone/>
            </a:pPr>
            <a:r>
              <a:rPr lang="en-AU" sz="2000" dirty="0">
                <a:latin typeface="Arial" panose="020B0604020202020204" pitchFamily="34" charset="0"/>
                <a:cs typeface="Arial" panose="020B0604020202020204" pitchFamily="34" charset="0"/>
              </a:rPr>
              <a:t>A client may withhold valuable information because the client feels that it is irrelevant or too obvious, in answer to an open question.</a:t>
            </a:r>
          </a:p>
          <a:p>
            <a:pPr marL="114300" indent="0" algn="just">
              <a:buNone/>
            </a:pPr>
            <a:r>
              <a:rPr lang="en-AU" sz="2000" dirty="0">
                <a:latin typeface="Arial" panose="020B0604020202020204" pitchFamily="34" charset="0"/>
                <a:cs typeface="Arial" panose="020B0604020202020204" pitchFamily="34" charset="0"/>
              </a:rPr>
              <a:t>Lawyers must be skilled at controlling answers to open ended questions and in knowing when to stop and redirect a client in mid response with a narrower more closed question.</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04412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3500" y="0"/>
            <a:ext cx="8412131" cy="1440160"/>
          </a:xfrm>
        </p:spPr>
        <p:txBody>
          <a:bodyPr>
            <a:noAutofit/>
          </a:bodyPr>
          <a:lstStyle/>
          <a:p>
            <a:pPr algn="ctr"/>
            <a:r>
              <a:rPr lang="en-AU" sz="3200" dirty="0"/>
              <a:t>Closed questions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3352" y="2060848"/>
            <a:ext cx="6120680" cy="4320480"/>
          </a:xfrm>
        </p:spPr>
        <p:txBody>
          <a:bodyPr>
            <a:noAutofit/>
          </a:bodyPr>
          <a:lstStyle/>
          <a:p>
            <a:pPr marL="457200" indent="-342900" algn="just"/>
            <a:r>
              <a:rPr lang="en-AU" sz="2000" dirty="0">
                <a:latin typeface="Arial" panose="020B0604020202020204" pitchFamily="34" charset="0"/>
                <a:cs typeface="Arial" panose="020B0604020202020204" pitchFamily="34" charset="0"/>
              </a:rPr>
              <a:t>These are much more restrictive limiting the available answers</a:t>
            </a:r>
          </a:p>
          <a:p>
            <a:pPr marL="457200" indent="-342900" algn="just"/>
            <a:r>
              <a:rPr lang="en-AU" sz="2000" dirty="0">
                <a:latin typeface="Arial" panose="020B0604020202020204" pitchFamily="34" charset="0"/>
                <a:cs typeface="Arial" panose="020B0604020202020204" pitchFamily="34" charset="0"/>
              </a:rPr>
              <a:t>The answers are often supplied by the questions themselves.</a:t>
            </a:r>
          </a:p>
          <a:p>
            <a:pPr marL="457200" indent="-342900" algn="just"/>
            <a:r>
              <a:rPr lang="en-AU" sz="2000" dirty="0">
                <a:latin typeface="Arial" panose="020B0604020202020204" pitchFamily="34" charset="0"/>
                <a:cs typeface="Arial" panose="020B0604020202020204" pitchFamily="34" charset="0"/>
              </a:rPr>
              <a:t>For example:</a:t>
            </a:r>
          </a:p>
          <a:p>
            <a:pPr marL="914400" lvl="1" indent="-342900" algn="just"/>
            <a:r>
              <a:rPr lang="en-AU" i="1" dirty="0">
                <a:latin typeface="Arial" panose="020B0604020202020204" pitchFamily="34" charset="0"/>
                <a:cs typeface="Arial" panose="020B0604020202020204" pitchFamily="34" charset="0"/>
              </a:rPr>
              <a:t>“what are your children’s names?</a:t>
            </a:r>
            <a:r>
              <a:rPr lang="en-AU" dirty="0">
                <a:latin typeface="Arial" panose="020B0604020202020204" pitchFamily="34" charset="0"/>
                <a:cs typeface="Arial" panose="020B0604020202020204" pitchFamily="34" charset="0"/>
              </a:rPr>
              <a:t>”</a:t>
            </a:r>
          </a:p>
          <a:p>
            <a:pPr marL="914400" lvl="1" indent="-342900" algn="just"/>
            <a:r>
              <a:rPr lang="en-AU" dirty="0">
                <a:latin typeface="Arial" panose="020B0604020202020204" pitchFamily="34" charset="0"/>
                <a:cs typeface="Arial" panose="020B0604020202020204" pitchFamily="34" charset="0"/>
              </a:rPr>
              <a:t>“</a:t>
            </a:r>
            <a:r>
              <a:rPr lang="en-AU" i="1" dirty="0">
                <a:latin typeface="Arial" panose="020B0604020202020204" pitchFamily="34" charset="0"/>
                <a:cs typeface="Arial" panose="020B0604020202020204" pitchFamily="34" charset="0"/>
              </a:rPr>
              <a:t>What was your income in 2020?”</a:t>
            </a:r>
          </a:p>
          <a:p>
            <a:pPr marL="914400" lvl="1" indent="-342900" algn="just"/>
            <a:r>
              <a:rPr lang="en-AU" i="1" dirty="0">
                <a:latin typeface="Arial" panose="020B0604020202020204" pitchFamily="34" charset="0"/>
                <a:cs typeface="Arial" panose="020B0604020202020204" pitchFamily="34" charset="0"/>
              </a:rPr>
              <a:t>“how old is your husband?”</a:t>
            </a:r>
          </a:p>
          <a:p>
            <a:pPr marL="457200" indent="-342900" algn="just"/>
            <a:r>
              <a:rPr lang="en-AU" sz="2000" dirty="0">
                <a:latin typeface="Arial" panose="020B0604020202020204" pitchFamily="34" charset="0"/>
                <a:cs typeface="Arial" panose="020B0604020202020204" pitchFamily="34" charset="0"/>
              </a:rPr>
              <a:t>Some questions can be even more closed, and require a choice.  For example:</a:t>
            </a:r>
          </a:p>
          <a:p>
            <a:pPr marL="114300" indent="0" algn="just">
              <a:buNone/>
            </a:pPr>
            <a:r>
              <a:rPr lang="en-AU" sz="2000" i="1" dirty="0">
                <a:latin typeface="Arial" panose="020B0604020202020204" pitchFamily="34" charset="0"/>
                <a:cs typeface="Arial" panose="020B0604020202020204" pitchFamily="34" charset="0"/>
              </a:rPr>
              <a:t>	“Do you want the trustee to be your spouse, son or daughter?”</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rotWithShape="1">
          <a:blip r:embed="rId2"/>
          <a:srcRect l="16827" r="11286"/>
          <a:stretch/>
        </p:blipFill>
        <p:spPr>
          <a:xfrm>
            <a:off x="7303840" y="1443836"/>
            <a:ext cx="4888160" cy="4941168"/>
          </a:xfrm>
          <a:prstGeom prst="rect">
            <a:avLst/>
          </a:prstGeom>
        </p:spPr>
      </p:pic>
    </p:spTree>
    <p:extLst>
      <p:ext uri="{BB962C8B-B14F-4D97-AF65-F5344CB8AC3E}">
        <p14:creationId xmlns:p14="http://schemas.microsoft.com/office/powerpoint/2010/main" val="16032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2632" y="42634"/>
            <a:ext cx="8412131" cy="1440160"/>
          </a:xfrm>
        </p:spPr>
        <p:txBody>
          <a:bodyPr>
            <a:noAutofit/>
          </a:bodyPr>
          <a:lstStyle/>
          <a:p>
            <a:pPr algn="ctr"/>
            <a:r>
              <a:rPr lang="en-AU" sz="3200" b="1" dirty="0">
                <a:latin typeface="Arial" panose="020B0604020202020204" pitchFamily="34" charset="0"/>
                <a:cs typeface="Arial" panose="020B0604020202020204" pitchFamily="34" charset="0"/>
              </a:rPr>
              <a:t>Yes/No questions</a:t>
            </a: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This form of questioning limits the client to one of two choices, “</a:t>
            </a:r>
            <a:r>
              <a:rPr lang="en-AU" sz="2000" i="1" dirty="0">
                <a:latin typeface="Arial" panose="020B0604020202020204" pitchFamily="34" charset="0"/>
                <a:cs typeface="Arial" panose="020B0604020202020204" pitchFamily="34" charset="0"/>
              </a:rPr>
              <a:t>Do you agree or disagree with the trustees decision to distribute $50,000 to your daughter?”</a:t>
            </a:r>
          </a:p>
          <a:p>
            <a:pPr algn="just"/>
            <a:r>
              <a:rPr lang="en-AU" sz="2000" dirty="0">
                <a:latin typeface="Arial" panose="020B0604020202020204" pitchFamily="34" charset="0"/>
                <a:cs typeface="Arial" panose="020B0604020202020204" pitchFamily="34" charset="0"/>
              </a:rPr>
              <a:t>This sort of question is underpinned by the assumption that there is only one possible answer.</a:t>
            </a:r>
          </a:p>
          <a:p>
            <a:pPr algn="just"/>
            <a:r>
              <a:rPr lang="en-AU" sz="2000" dirty="0">
                <a:latin typeface="Arial" panose="020B0604020202020204" pitchFamily="34" charset="0"/>
                <a:cs typeface="Arial" panose="020B0604020202020204" pitchFamily="34" charset="0"/>
              </a:rPr>
              <a:t>The questions set opposites for the choice.  For example : like/dislike; hot/cold; high/low; rich/poor.</a:t>
            </a:r>
          </a:p>
          <a:p>
            <a:pPr algn="just"/>
            <a:r>
              <a:rPr lang="en-AU" sz="2000" dirty="0">
                <a:latin typeface="Arial" panose="020B0604020202020204" pitchFamily="34" charset="0"/>
                <a:cs typeface="Arial" panose="020B0604020202020204" pitchFamily="34" charset="0"/>
              </a:rPr>
              <a:t>Such choices do not account for those who are undecided, have no opinion, do not know the answer, or do not wish to answer.</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15790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36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869" y="-9831"/>
            <a:ext cx="8412131" cy="1440160"/>
          </a:xfrm>
        </p:spPr>
        <p:txBody>
          <a:bodyPr>
            <a:noAutofit/>
          </a:bodyPr>
          <a:lstStyle/>
          <a:p>
            <a:pPr algn="ctr"/>
            <a:r>
              <a:rPr lang="en-AU" sz="3200" dirty="0"/>
              <a:t>Closed questions - advantages and disadvantages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Closed questions can be very powerful:</a:t>
            </a:r>
          </a:p>
          <a:p>
            <a:pPr lvl="1" algn="just"/>
            <a:r>
              <a:rPr lang="en-AU" dirty="0">
                <a:latin typeface="Arial" panose="020B0604020202020204" pitchFamily="34" charset="0"/>
                <a:cs typeface="Arial" panose="020B0604020202020204" pitchFamily="34" charset="0"/>
              </a:rPr>
              <a:t>Lawyers can control questions and answers more effectively.  This allows a lawyer to ask more questions, in more areas, in less time;</a:t>
            </a:r>
          </a:p>
          <a:p>
            <a:pPr lvl="1" algn="just"/>
            <a:r>
              <a:rPr lang="en-AU" dirty="0">
                <a:latin typeface="Arial" panose="020B0604020202020204" pitchFamily="34" charset="0"/>
                <a:cs typeface="Arial" panose="020B0604020202020204" pitchFamily="34" charset="0"/>
              </a:rPr>
              <a:t>Answers to closed questions are easier to analyse.</a:t>
            </a:r>
          </a:p>
          <a:p>
            <a:pPr algn="just"/>
            <a:r>
              <a:rPr lang="en-AU" sz="2000" dirty="0">
                <a:latin typeface="Arial" panose="020B0604020202020204" pitchFamily="34" charset="0"/>
                <a:cs typeface="Arial" panose="020B0604020202020204" pitchFamily="34" charset="0"/>
              </a:rPr>
              <a:t>A closed question (especially the Yes/No variety in the last slide) will obtain too little information and require follow up questions.</a:t>
            </a:r>
          </a:p>
          <a:p>
            <a:pPr algn="just"/>
            <a:r>
              <a:rPr lang="en-AU" sz="2000" dirty="0">
                <a:latin typeface="Arial" panose="020B0604020202020204" pitchFamily="34" charset="0"/>
                <a:cs typeface="Arial" panose="020B0604020202020204" pitchFamily="34" charset="0"/>
              </a:rPr>
              <a:t>A closed question may force a client to take a specific position.  The forced position may adversely affect the remainder of the interview.</a:t>
            </a:r>
          </a:p>
          <a:p>
            <a:pPr algn="just"/>
            <a:r>
              <a:rPr lang="en-AU" sz="2000" dirty="0">
                <a:latin typeface="Arial" panose="020B0604020202020204" pitchFamily="34" charset="0"/>
                <a:cs typeface="Arial" panose="020B0604020202020204" pitchFamily="34" charset="0"/>
              </a:rPr>
              <a:t>The restrictiveness of closed questions can inhibit communication.</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54532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64836" y="23623"/>
            <a:ext cx="8412131" cy="1440160"/>
          </a:xfrm>
        </p:spPr>
        <p:txBody>
          <a:bodyPr>
            <a:noAutofit/>
          </a:bodyPr>
          <a:lstStyle/>
          <a:p>
            <a:pPr algn="ctr"/>
            <a:r>
              <a:rPr lang="en-AU" sz="3200" dirty="0"/>
              <a:t>Clearing up questions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7368" y="1754814"/>
            <a:ext cx="4968552" cy="4104456"/>
          </a:xfrm>
        </p:spPr>
        <p:txBody>
          <a:bodyPr>
            <a:noAutofit/>
          </a:bodyPr>
          <a:lstStyle/>
          <a:p>
            <a:pPr algn="just"/>
            <a:r>
              <a:rPr lang="en-AU" sz="1600" dirty="0">
                <a:latin typeface="Arial" panose="020B0604020202020204" pitchFamily="34" charset="0"/>
                <a:cs typeface="Arial" panose="020B0604020202020204" pitchFamily="34" charset="0"/>
              </a:rPr>
              <a:t>You will often want to clear up matters which were not clear from what the client has said.  These will be matters of specific legal relevance but some may be required to resolve apparent conflicts.</a:t>
            </a:r>
          </a:p>
          <a:p>
            <a:pPr algn="just"/>
            <a:r>
              <a:rPr lang="en-AU" sz="1600" dirty="0">
                <a:latin typeface="Arial" panose="020B0604020202020204" pitchFamily="34" charset="0"/>
                <a:cs typeface="Arial" panose="020B0604020202020204" pitchFamily="34" charset="0"/>
              </a:rPr>
              <a:t>The questions can be very narrow.</a:t>
            </a:r>
          </a:p>
          <a:p>
            <a:pPr algn="just"/>
            <a:endParaRPr lang="en-AU" sz="1600" dirty="0">
              <a:latin typeface="Arial" panose="020B0604020202020204" pitchFamily="34" charset="0"/>
              <a:cs typeface="Arial" panose="020B0604020202020204" pitchFamily="34" charset="0"/>
            </a:endParaRPr>
          </a:p>
          <a:p>
            <a:pPr marL="0" indent="0" algn="just">
              <a:buNone/>
            </a:pPr>
            <a:r>
              <a:rPr lang="en-AU" sz="1600" dirty="0">
                <a:latin typeface="Arial" panose="020B0604020202020204" pitchFamily="34" charset="0"/>
                <a:cs typeface="Arial" panose="020B0604020202020204" pitchFamily="34" charset="0"/>
              </a:rPr>
              <a:t>Examples: </a:t>
            </a:r>
          </a:p>
          <a:p>
            <a:pPr lvl="1" algn="just"/>
            <a:r>
              <a:rPr lang="en-AU" sz="1600" i="1" dirty="0">
                <a:latin typeface="Arial" panose="020B0604020202020204" pitchFamily="34" charset="0"/>
                <a:cs typeface="Arial" panose="020B0604020202020204" pitchFamily="34" charset="0"/>
              </a:rPr>
              <a:t>“What colour was the car?” </a:t>
            </a:r>
          </a:p>
          <a:p>
            <a:pPr lvl="1" algn="just"/>
            <a:r>
              <a:rPr lang="en-AU" sz="1600" i="1" dirty="0">
                <a:latin typeface="Arial" panose="020B0604020202020204" pitchFamily="34" charset="0"/>
                <a:cs typeface="Arial" panose="020B0604020202020204" pitchFamily="34" charset="0"/>
              </a:rPr>
              <a:t>“Did you sign the agreement that day?”</a:t>
            </a:r>
          </a:p>
          <a:p>
            <a:pPr lvl="1" algn="just"/>
            <a:r>
              <a:rPr lang="en-AU" sz="1600" i="1" dirty="0">
                <a:latin typeface="Arial" panose="020B0604020202020204" pitchFamily="34" charset="0"/>
                <a:cs typeface="Arial" panose="020B0604020202020204" pitchFamily="34" charset="0"/>
              </a:rPr>
              <a:t>“Have you received telephone calls from the children since they moved to Italy with their Mother?”</a:t>
            </a:r>
          </a:p>
          <a:p>
            <a:pPr lvl="1" algn="just"/>
            <a:r>
              <a:rPr lang="en-AU" sz="1600" i="1" dirty="0">
                <a:latin typeface="Arial" panose="020B0604020202020204" pitchFamily="34" charset="0"/>
                <a:cs typeface="Arial" panose="020B0604020202020204" pitchFamily="34" charset="0"/>
              </a:rPr>
              <a:t>“Is your father the registered proprietor of the entirety of the family farm?”</a:t>
            </a:r>
          </a:p>
          <a:p>
            <a:pPr lvl="1" algn="just"/>
            <a:endParaRPr lang="en-AU" sz="1600" i="1" dirty="0">
              <a:latin typeface="Arial" panose="020B0604020202020204" pitchFamily="34" charset="0"/>
              <a:cs typeface="Arial" panose="020B0604020202020204" pitchFamily="34" charset="0"/>
            </a:endParaRPr>
          </a:p>
          <a:p>
            <a:pPr algn="just"/>
            <a:endParaRPr lang="en-AU" sz="1600" dirty="0">
              <a:latin typeface="Arial" panose="020B0604020202020204" pitchFamily="34" charset="0"/>
              <a:cs typeface="Arial" panose="020B0604020202020204" pitchFamily="34" charset="0"/>
            </a:endParaRPr>
          </a:p>
          <a:p>
            <a:pPr algn="just"/>
            <a:endParaRPr lang="en-AU" sz="1600" dirty="0">
              <a:latin typeface="Arial" panose="020B0604020202020204" pitchFamily="34" charset="0"/>
              <a:cs typeface="Arial" panose="020B0604020202020204" pitchFamily="34" charset="0"/>
            </a:endParaRPr>
          </a:p>
          <a:p>
            <a:pPr marL="114300" indent="0" algn="just">
              <a:buNone/>
            </a:pPr>
            <a:endParaRPr lang="en-AU" sz="1600" dirty="0">
              <a:latin typeface="Arial" panose="020B0604020202020204" pitchFamily="34" charset="0"/>
              <a:cs typeface="Arial" panose="020B0604020202020204" pitchFamily="34" charset="0"/>
            </a:endParaRPr>
          </a:p>
          <a:p>
            <a:pPr marL="0" indent="0" algn="just">
              <a:buNone/>
            </a:pPr>
            <a:endParaRPr lang="en-AU" sz="16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960" y="1485292"/>
            <a:ext cx="6456040" cy="4842030"/>
          </a:xfrm>
          <a:prstGeom prst="rect">
            <a:avLst/>
          </a:prstGeom>
        </p:spPr>
      </p:pic>
    </p:spTree>
    <p:extLst>
      <p:ext uri="{BB962C8B-B14F-4D97-AF65-F5344CB8AC3E}">
        <p14:creationId xmlns:p14="http://schemas.microsoft.com/office/powerpoint/2010/main" val="199481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9236" y="30162"/>
            <a:ext cx="8412131" cy="1440160"/>
          </a:xfrm>
        </p:spPr>
        <p:txBody>
          <a:bodyPr>
            <a:noAutofit/>
          </a:bodyPr>
          <a:lstStyle/>
          <a:p>
            <a:pPr algn="ctr"/>
            <a:r>
              <a:rPr lang="en-AU" sz="3200" dirty="0"/>
              <a:t>Silence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7368" y="2022141"/>
            <a:ext cx="4752528" cy="3999147"/>
          </a:xfrm>
        </p:spPr>
        <p:txBody>
          <a:bodyPr>
            <a:noAutofit/>
          </a:bodyPr>
          <a:lstStyle/>
          <a:p>
            <a:pPr algn="just"/>
            <a:r>
              <a:rPr lang="en-AU" sz="2000" dirty="0">
                <a:latin typeface="Arial" panose="020B0604020202020204" pitchFamily="34" charset="0"/>
                <a:cs typeface="Arial" panose="020B0604020202020204" pitchFamily="34" charset="0"/>
              </a:rPr>
              <a:t>To be silent at certain points is appropriate.</a:t>
            </a:r>
          </a:p>
          <a:p>
            <a:pPr algn="just"/>
            <a:r>
              <a:rPr lang="en-AU" sz="2000" dirty="0">
                <a:latin typeface="Arial" panose="020B0604020202020204" pitchFamily="34" charset="0"/>
                <a:cs typeface="Arial" panose="020B0604020202020204" pitchFamily="34" charset="0"/>
              </a:rPr>
              <a:t>This will give you a chance to observe the client as he/she tells their story.</a:t>
            </a:r>
          </a:p>
          <a:p>
            <a:pPr algn="just"/>
            <a:r>
              <a:rPr lang="en-AU" sz="2000" dirty="0">
                <a:latin typeface="Arial" panose="020B0604020202020204" pitchFamily="34" charset="0"/>
                <a:cs typeface="Arial" panose="020B0604020202020204" pitchFamily="34" charset="0"/>
              </a:rPr>
              <a:t>Prompt the client to continue with the story where appropriate.</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7018"/>
          <a:stretch/>
        </p:blipFill>
        <p:spPr>
          <a:xfrm>
            <a:off x="7248128" y="1453347"/>
            <a:ext cx="4943872" cy="4925271"/>
          </a:xfrm>
          <a:prstGeom prst="rect">
            <a:avLst/>
          </a:prstGeom>
        </p:spPr>
      </p:pic>
    </p:spTree>
    <p:extLst>
      <p:ext uri="{BB962C8B-B14F-4D97-AF65-F5344CB8AC3E}">
        <p14:creationId xmlns:p14="http://schemas.microsoft.com/office/powerpoint/2010/main" val="224498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3712-10F3-4EF2-B96F-669B88786041}"/>
              </a:ext>
            </a:extLst>
          </p:cNvPr>
          <p:cNvSpPr>
            <a:spLocks noGrp="1"/>
          </p:cNvSpPr>
          <p:nvPr>
            <p:ph type="title" idx="4294967295"/>
          </p:nvPr>
        </p:nvSpPr>
        <p:spPr>
          <a:xfrm>
            <a:off x="6210517" y="260648"/>
            <a:ext cx="9613861" cy="1080938"/>
          </a:xfrm>
        </p:spPr>
        <p:txBody>
          <a:bodyPr/>
          <a:lstStyle/>
          <a:p>
            <a:r>
              <a:rPr lang="en-US" dirty="0"/>
              <a:t>The circling fish		</a:t>
            </a:r>
            <a:endParaRPr lang="en-AU" dirty="0"/>
          </a:p>
        </p:txBody>
      </p:sp>
      <p:sp>
        <p:nvSpPr>
          <p:cNvPr id="3" name="Content Placeholder 2">
            <a:extLst>
              <a:ext uri="{FF2B5EF4-FFF2-40B4-BE49-F238E27FC236}">
                <a16:creationId xmlns:a16="http://schemas.microsoft.com/office/drawing/2014/main" id="{FDAD61F8-F30B-4647-BC17-3B35D5E4982C}"/>
              </a:ext>
            </a:extLst>
          </p:cNvPr>
          <p:cNvSpPr>
            <a:spLocks noGrp="1"/>
          </p:cNvSpPr>
          <p:nvPr>
            <p:ph idx="1"/>
          </p:nvPr>
        </p:nvSpPr>
        <p:spPr>
          <a:xfrm>
            <a:off x="1559496" y="1844824"/>
            <a:ext cx="8287072" cy="4404495"/>
          </a:xfrm>
        </p:spPr>
        <p:txBody>
          <a:bodyPr>
            <a:normAutofit lnSpcReduction="10000"/>
          </a:bodyPr>
          <a:lstStyle/>
          <a:p>
            <a:r>
              <a:rPr lang="en-US" dirty="0"/>
              <a:t>The interview process is a little like a circling fish (Nemo with your client, a shark with an opponent)</a:t>
            </a:r>
          </a:p>
          <a:p>
            <a:pPr lvl="1"/>
            <a:r>
              <a:rPr lang="en-US" dirty="0"/>
              <a:t>The open questions are at the very outside of a story </a:t>
            </a:r>
          </a:p>
          <a:p>
            <a:pPr lvl="1"/>
            <a:r>
              <a:rPr lang="en-US" dirty="0"/>
              <a:t>The more closed questions are closer to the middle and provide context</a:t>
            </a:r>
          </a:p>
          <a:p>
            <a:pPr lvl="1"/>
            <a:r>
              <a:rPr lang="en-US" dirty="0"/>
              <a:t>The yes/no questions are at the bullseye and give you detail</a:t>
            </a:r>
          </a:p>
          <a:p>
            <a:r>
              <a:rPr lang="en-US" dirty="0"/>
              <a:t>A good interview will move between the types of questions depending on the amount of information you get, and the additional material you need.</a:t>
            </a:r>
          </a:p>
          <a:p>
            <a:r>
              <a:rPr lang="en-US" dirty="0"/>
              <a:t>Remember you are a stranger to the client, and sometimes you might just need to say, “ok, we are likely to need to discuss this more in the future but for now, I have enough to understand there is an issue there”</a:t>
            </a:r>
          </a:p>
          <a:p>
            <a:pPr lvl="1"/>
            <a:endParaRPr lang="en-US" dirty="0"/>
          </a:p>
          <a:p>
            <a:pPr marL="457200" lvl="1" indent="0">
              <a:buNone/>
            </a:pPr>
            <a:endParaRPr lang="en-AU" dirty="0"/>
          </a:p>
        </p:txBody>
      </p:sp>
    </p:spTree>
    <p:extLst>
      <p:ext uri="{BB962C8B-B14F-4D97-AF65-F5344CB8AC3E}">
        <p14:creationId xmlns:p14="http://schemas.microsoft.com/office/powerpoint/2010/main" val="281861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6933" y="72083"/>
            <a:ext cx="8412131" cy="1440160"/>
          </a:xfrm>
        </p:spPr>
        <p:txBody>
          <a:bodyPr>
            <a:noAutofit/>
          </a:bodyPr>
          <a:lstStyle/>
          <a:p>
            <a:pPr algn="ctr"/>
            <a:r>
              <a:rPr lang="en-AU" sz="3200" dirty="0"/>
              <a:t>Step 2: Setting Ground Rules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9476" y="2060848"/>
            <a:ext cx="9433048" cy="4320480"/>
          </a:xfrm>
        </p:spPr>
        <p:txBody>
          <a:bodyPr>
            <a:noAutofit/>
          </a:bodyPr>
          <a:lstStyle/>
          <a:p>
            <a:pPr algn="just"/>
            <a:r>
              <a:rPr lang="en-AU" sz="2000" dirty="0">
                <a:latin typeface="Arial" panose="020B0604020202020204" pitchFamily="34" charset="0"/>
                <a:cs typeface="Arial" panose="020B0604020202020204" pitchFamily="34" charset="0"/>
              </a:rPr>
              <a:t>By now, you will have a general understanding of the issues that need to be addressed by this client.</a:t>
            </a:r>
          </a:p>
          <a:p>
            <a:pPr algn="just"/>
            <a:r>
              <a:rPr lang="en-AU" sz="2000" dirty="0">
                <a:latin typeface="Arial" panose="020B0604020202020204" pitchFamily="34" charset="0"/>
                <a:cs typeface="Arial" panose="020B0604020202020204" pitchFamily="34" charset="0"/>
              </a:rPr>
              <a:t>Set out for the client how you are going to conduct the balance of the interview.</a:t>
            </a:r>
          </a:p>
          <a:p>
            <a:pPr algn="just"/>
            <a:r>
              <a:rPr lang="en-AU" sz="2000" dirty="0">
                <a:latin typeface="Arial" panose="020B0604020202020204" pitchFamily="34" charset="0"/>
                <a:cs typeface="Arial" panose="020B0604020202020204" pitchFamily="34" charset="0"/>
              </a:rPr>
              <a:t>A simple statement will do.</a:t>
            </a:r>
          </a:p>
          <a:p>
            <a:pPr algn="just"/>
            <a:r>
              <a:rPr lang="en-AU" sz="2000" dirty="0">
                <a:latin typeface="Arial" panose="020B0604020202020204" pitchFamily="34" charset="0"/>
                <a:cs typeface="Arial" panose="020B0604020202020204" pitchFamily="34" charset="0"/>
              </a:rPr>
              <a:t>For example, </a:t>
            </a:r>
            <a:r>
              <a:rPr lang="en-AU" sz="2000" i="1" dirty="0">
                <a:latin typeface="Arial" panose="020B0604020202020204" pitchFamily="34" charset="0"/>
                <a:cs typeface="Arial" panose="020B0604020202020204" pitchFamily="34" charset="0"/>
              </a:rPr>
              <a:t>“what I am going to do now if to set out a brief summary of how the Family Court approaches decisions it has to make in children’s matters and property matters.  We will also talk about divorce and other applications. Once you understand how the Court approaches these matters you will understand the questions I am going to ask.”</a:t>
            </a:r>
          </a:p>
          <a:p>
            <a:pPr algn="just"/>
            <a:r>
              <a:rPr lang="en-AU" sz="2000" dirty="0">
                <a:latin typeface="Arial" panose="020B0604020202020204" pitchFamily="34" charset="0"/>
                <a:cs typeface="Arial" panose="020B0604020202020204" pitchFamily="34" charset="0"/>
              </a:rPr>
              <a:t>What follows is an example of the matters you will need to cover with the client.</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323087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99830" y="30162"/>
            <a:ext cx="8412131" cy="1440160"/>
          </a:xfrm>
        </p:spPr>
        <p:txBody>
          <a:bodyPr>
            <a:noAutofit/>
          </a:bodyPr>
          <a:lstStyle/>
          <a:p>
            <a:pPr algn="ctr"/>
            <a:r>
              <a:rPr lang="en-AU" sz="3200" dirty="0"/>
              <a:t>Rule 13.04 and 13.14</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83432" y="1988840"/>
            <a:ext cx="9937104" cy="4320480"/>
          </a:xfrm>
        </p:spPr>
        <p:txBody>
          <a:bodyPr>
            <a:noAutofit/>
          </a:bodyPr>
          <a:lstStyle/>
          <a:p>
            <a:pPr algn="just"/>
            <a:r>
              <a:rPr lang="en-US" sz="2000" dirty="0">
                <a:latin typeface="Arial" panose="020B0604020202020204" pitchFamily="34" charset="0"/>
                <a:cs typeface="Arial" panose="020B0604020202020204" pitchFamily="34" charset="0"/>
              </a:rPr>
              <a:t>Particularly if there is a corporate/trust structure, inform the client of the contents of this Rule.</a:t>
            </a:r>
          </a:p>
          <a:p>
            <a:pPr algn="just"/>
            <a:r>
              <a:rPr lang="en-US" sz="2000" dirty="0">
                <a:latin typeface="Arial" panose="020B0604020202020204" pitchFamily="34" charset="0"/>
                <a:cs typeface="Arial" panose="020B0604020202020204" pitchFamily="34" charset="0"/>
              </a:rPr>
              <a:t>Also inform the client of the contents of Rule 13.14 (consequences of non disclosure).</a:t>
            </a:r>
          </a:p>
          <a:p>
            <a:pPr algn="just"/>
            <a:r>
              <a:rPr lang="en-US" sz="2000" dirty="0">
                <a:latin typeface="Arial" panose="020B0604020202020204" pitchFamily="34" charset="0"/>
                <a:cs typeface="Arial" panose="020B0604020202020204" pitchFamily="34" charset="0"/>
              </a:rPr>
              <a:t>Tell the client about some relevant case law: for example:</a:t>
            </a:r>
          </a:p>
          <a:p>
            <a:pPr algn="just"/>
            <a:r>
              <a:rPr lang="en-US" sz="2000" dirty="0">
                <a:latin typeface="Arial" panose="020B0604020202020204" pitchFamily="34" charset="0"/>
                <a:cs typeface="Arial" panose="020B0604020202020204" pitchFamily="34" charset="0"/>
              </a:rPr>
              <a:t>In </a:t>
            </a:r>
            <a:r>
              <a:rPr lang="en-US" sz="2000" i="1" dirty="0" err="1">
                <a:latin typeface="Arial" panose="020B0604020202020204" pitchFamily="34" charset="0"/>
                <a:cs typeface="Arial" panose="020B0604020202020204" pitchFamily="34" charset="0"/>
              </a:rPr>
              <a:t>Oriolo</a:t>
            </a:r>
            <a:r>
              <a:rPr lang="en-US" sz="2000" i="1" dirty="0">
                <a:latin typeface="Arial" panose="020B0604020202020204" pitchFamily="34" charset="0"/>
                <a:cs typeface="Arial" panose="020B0604020202020204" pitchFamily="34" charset="0"/>
              </a:rPr>
              <a:t> v </a:t>
            </a:r>
            <a:r>
              <a:rPr lang="en-US" sz="2000" i="1" dirty="0" err="1">
                <a:latin typeface="Arial" panose="020B0604020202020204" pitchFamily="34" charset="0"/>
                <a:cs typeface="Arial" panose="020B0604020202020204" pitchFamily="34" charset="0"/>
              </a:rPr>
              <a:t>Oriolo</a:t>
            </a:r>
            <a:r>
              <a:rPr lang="en-US" sz="2000" i="1" dirty="0">
                <a:latin typeface="Arial" panose="020B0604020202020204" pitchFamily="34" charset="0"/>
                <a:cs typeface="Arial" panose="020B0604020202020204" pitchFamily="34" charset="0"/>
              </a:rPr>
              <a:t> (1985) </a:t>
            </a:r>
            <a:r>
              <a:rPr lang="en-US" sz="2000" dirty="0">
                <a:latin typeface="Arial" panose="020B0604020202020204" pitchFamily="34" charset="0"/>
                <a:cs typeface="Arial" panose="020B0604020202020204" pitchFamily="34" charset="0"/>
              </a:rPr>
              <a:t>the Full Court held, </a:t>
            </a:r>
            <a:r>
              <a:rPr lang="en-US" sz="2000" i="1" dirty="0">
                <a:latin typeface="Arial" panose="020B0604020202020204" pitchFamily="34" charset="0"/>
                <a:cs typeface="Arial" panose="020B0604020202020204" pitchFamily="34" charset="0"/>
              </a:rPr>
              <a:t>“We consider there is a clear obligation on a party to proceedings in this Court to make a full and frank disclosure of all relevant financial circumstances.”</a:t>
            </a:r>
          </a:p>
          <a:p>
            <a:pPr algn="just"/>
            <a:r>
              <a:rPr lang="en-US" sz="2000" dirty="0">
                <a:latin typeface="Arial" panose="020B0604020202020204" pitchFamily="34" charset="0"/>
                <a:cs typeface="Arial" panose="020B0604020202020204" pitchFamily="34" charset="0"/>
              </a:rPr>
              <a:t>See also </a:t>
            </a:r>
            <a:r>
              <a:rPr lang="en-US" sz="2000" i="1" dirty="0">
                <a:latin typeface="Arial" panose="020B0604020202020204" pitchFamily="34" charset="0"/>
                <a:cs typeface="Arial" panose="020B0604020202020204" pitchFamily="34" charset="0"/>
              </a:rPr>
              <a:t>Tate v Tate (2000) </a:t>
            </a:r>
            <a:r>
              <a:rPr lang="en-US" sz="2000" dirty="0">
                <a:latin typeface="Arial" panose="020B0604020202020204" pitchFamily="34" charset="0"/>
                <a:cs typeface="Arial" panose="020B0604020202020204" pitchFamily="34" charset="0"/>
              </a:rPr>
              <a:t>where the Full Court upheld the decision of the trial Judge to strike out the husband’s Response in circumstances where he did not comply with disclosure and valuation orders, or was late in doing so. In this case the litigation lasted four years, and there were 25 court appearances.</a:t>
            </a:r>
            <a:endParaRPr lang="en-US" sz="2000" i="1"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06290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3500" y="31482"/>
            <a:ext cx="8412131" cy="1440160"/>
          </a:xfrm>
        </p:spPr>
        <p:txBody>
          <a:bodyPr>
            <a:noAutofit/>
          </a:bodyPr>
          <a:lstStyle/>
          <a:p>
            <a:pPr algn="ctr"/>
            <a:r>
              <a:rPr lang="en-AU" sz="3200" dirty="0"/>
              <a:t>Pre-action procedures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Inform the client briefly of the pre-action procedures in financial and parenting matters (where relevant).</a:t>
            </a:r>
          </a:p>
          <a:p>
            <a:pPr algn="just"/>
            <a:r>
              <a:rPr lang="en-AU" sz="2000" dirty="0">
                <a:latin typeface="Arial" panose="020B0604020202020204" pitchFamily="34" charset="0"/>
                <a:cs typeface="Arial" panose="020B0604020202020204" pitchFamily="34" charset="0"/>
              </a:rPr>
              <a:t>If you are advising about parenting issues, it may be relevant to give advice about the purpose of the Section 60I Certificate.</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059918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30162"/>
            <a:ext cx="8412131" cy="1440160"/>
          </a:xfrm>
        </p:spPr>
        <p:txBody>
          <a:bodyPr>
            <a:noAutofit/>
          </a:bodyPr>
          <a:lstStyle/>
          <a:p>
            <a:pPr algn="ctr"/>
            <a:r>
              <a:rPr lang="en-AU" sz="3200" dirty="0"/>
              <a:t>Issues to cover - Divorce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r>
              <a:rPr lang="en-AU" sz="2000" dirty="0">
                <a:latin typeface="Arial" panose="020B0604020202020204" pitchFamily="34" charset="0"/>
                <a:cs typeface="Arial" panose="020B0604020202020204" pitchFamily="34" charset="0"/>
              </a:rPr>
              <a:t>In relation to divorce:</a:t>
            </a:r>
          </a:p>
          <a:p>
            <a:pPr marL="571500" indent="-457200">
              <a:buAutoNum type="arabicPeriod"/>
            </a:pPr>
            <a:r>
              <a:rPr lang="en-AU" sz="2000" dirty="0">
                <a:latin typeface="Arial" panose="020B0604020202020204" pitchFamily="34" charset="0"/>
                <a:cs typeface="Arial" panose="020B0604020202020204" pitchFamily="34" charset="0"/>
              </a:rPr>
              <a:t>The sole ground is that the marriage has broken down irretrievably, the parties have been separated for a period of not less than 12 months, and that there is no reasonable likelihood of them reconciling;</a:t>
            </a:r>
          </a:p>
          <a:p>
            <a:pPr marL="571500" indent="-457200">
              <a:buAutoNum type="arabicPeriod"/>
            </a:pPr>
            <a:r>
              <a:rPr lang="en-AU" sz="2000" dirty="0">
                <a:latin typeface="Arial" panose="020B0604020202020204" pitchFamily="34" charset="0"/>
                <a:cs typeface="Arial" panose="020B0604020202020204" pitchFamily="34" charset="0"/>
              </a:rPr>
              <a:t>Now able to be done exclusively on line – and a joint application can be dealt with in the absence of the parties, event if there are children</a:t>
            </a:r>
          </a:p>
          <a:p>
            <a:pPr marL="571500" indent="-457200">
              <a:buAutoNum type="arabicPeriod"/>
            </a:pPr>
            <a:r>
              <a:rPr lang="en-AU" sz="2000" dirty="0">
                <a:latin typeface="Arial" panose="020B0604020202020204" pitchFamily="34" charset="0"/>
                <a:cs typeface="Arial" panose="020B0604020202020204" pitchFamily="34" charset="0"/>
              </a:rPr>
              <a:t>Explain the process – current filing fee and the time limits that then arise.</a:t>
            </a:r>
          </a:p>
          <a:p>
            <a:pPr marL="571500" indent="-457200">
              <a:buAutoNum type="arabicPeriod"/>
            </a:pPr>
            <a:r>
              <a:rPr lang="en-AU" sz="2000" dirty="0">
                <a:latin typeface="Arial" panose="020B0604020202020204" pitchFamily="34" charset="0"/>
                <a:cs typeface="Arial" panose="020B0604020202020204" pitchFamily="34" charset="0"/>
              </a:rPr>
              <a:t>If not a joint application and there are children under 18, an appearance will be needed.</a:t>
            </a:r>
          </a:p>
          <a:p>
            <a:pPr marL="114300" indent="0">
              <a:buNone/>
            </a:pPr>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808845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31482"/>
            <a:ext cx="8412131" cy="1440160"/>
          </a:xfrm>
        </p:spPr>
        <p:txBody>
          <a:bodyPr>
            <a:noAutofit/>
          </a:bodyPr>
          <a:lstStyle/>
          <a:p>
            <a:pPr algn="ctr"/>
            <a:r>
              <a:rPr lang="en-AU" sz="3200" dirty="0"/>
              <a:t>Issues to cover: Will</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The client should be asked if they have a current Will and asked about the terms of the Will.</a:t>
            </a:r>
          </a:p>
          <a:p>
            <a:pPr algn="just"/>
            <a:r>
              <a:rPr lang="en-AU" sz="2000" dirty="0">
                <a:latin typeface="Arial" panose="020B0604020202020204" pitchFamily="34" charset="0"/>
                <a:cs typeface="Arial" panose="020B0604020202020204" pitchFamily="34" charset="0"/>
              </a:rPr>
              <a:t>The client should be encouraged to consider their position and give instructions for the preparation of a Will (either because there is no Will, or in contemplation of Divorce)</a:t>
            </a:r>
          </a:p>
          <a:p>
            <a:pPr algn="just"/>
            <a:r>
              <a:rPr lang="en-AU" sz="2000" dirty="0">
                <a:latin typeface="Arial" panose="020B0604020202020204" pitchFamily="34" charset="0"/>
                <a:cs typeface="Arial" panose="020B0604020202020204" pitchFamily="34" charset="0"/>
              </a:rPr>
              <a:t>The client should be informed that if they die intestate, it can be expensive to administer the issues which will arise in relation to the estate under the Administration Act.</a:t>
            </a:r>
          </a:p>
          <a:p>
            <a:pPr algn="just"/>
            <a:r>
              <a:rPr lang="en-AU" sz="2000" dirty="0">
                <a:latin typeface="Arial" panose="020B0604020202020204" pitchFamily="34" charset="0"/>
                <a:cs typeface="Arial" panose="020B0604020202020204" pitchFamily="34" charset="0"/>
              </a:rPr>
              <a:t>The client should have a Will to ensure they have control over who administers their assets after they die and control as to how the assets are dealt with, and the executor should have power to run any Family Court proceedings.</a:t>
            </a: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358442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7050" y="0"/>
            <a:ext cx="8412131" cy="1440160"/>
          </a:xfrm>
        </p:spPr>
        <p:txBody>
          <a:bodyPr>
            <a:noAutofit/>
          </a:bodyPr>
          <a:lstStyle/>
          <a:p>
            <a:pPr algn="ctr"/>
            <a:r>
              <a:rPr lang="en-AU" sz="3200" dirty="0"/>
              <a:t>Issues to cover: Will</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9376" y="2008347"/>
            <a:ext cx="6696744" cy="4320480"/>
          </a:xfrm>
        </p:spPr>
        <p:txBody>
          <a:bodyPr>
            <a:noAutofit/>
          </a:bodyPr>
          <a:lstStyle/>
          <a:p>
            <a:pPr algn="just"/>
            <a:r>
              <a:rPr lang="en-AU" sz="2000" dirty="0">
                <a:latin typeface="Arial" panose="020B0604020202020204" pitchFamily="34" charset="0"/>
                <a:cs typeface="Arial" panose="020B0604020202020204" pitchFamily="34" charset="0"/>
              </a:rPr>
              <a:t>If the client has property in their own name the client needs a Will to set out their wishes as to what is to happen to their estate following death: for example, a Testamentary Trust</a:t>
            </a:r>
          </a:p>
          <a:p>
            <a:pPr algn="just"/>
            <a:r>
              <a:rPr lang="en-AU" sz="2000" dirty="0">
                <a:latin typeface="Arial" panose="020B0604020202020204" pitchFamily="34" charset="0"/>
                <a:cs typeface="Arial" panose="020B0604020202020204" pitchFamily="34" charset="0"/>
              </a:rPr>
              <a:t>Confirm the implications of a divorce Order on a current Will, and recommend an early review</a:t>
            </a:r>
          </a:p>
          <a:p>
            <a:pPr algn="just"/>
            <a:r>
              <a:rPr lang="en-AU" sz="2000" dirty="0">
                <a:latin typeface="Arial" panose="020B0604020202020204" pitchFamily="34" charset="0"/>
                <a:cs typeface="Arial" panose="020B0604020202020204" pitchFamily="34" charset="0"/>
              </a:rPr>
              <a:t>If there are children, consideration should be given to the appointment of a guardian for those children</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029" y="1440160"/>
            <a:ext cx="8598303" cy="4888667"/>
          </a:xfrm>
          <a:prstGeom prst="rect">
            <a:avLst/>
          </a:prstGeom>
        </p:spPr>
      </p:pic>
    </p:spTree>
    <p:extLst>
      <p:ext uri="{BB962C8B-B14F-4D97-AF65-F5344CB8AC3E}">
        <p14:creationId xmlns:p14="http://schemas.microsoft.com/office/powerpoint/2010/main" val="13800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2060848"/>
            <a:ext cx="11089232" cy="4032448"/>
          </a:xfrm>
        </p:spPr>
        <p:txBody>
          <a:bodyPr>
            <a:noAutofit/>
          </a:bodyPr>
          <a:lstStyle/>
          <a:p>
            <a:pPr marL="114300" indent="0" algn="ctr">
              <a:buNone/>
            </a:pPr>
            <a:r>
              <a:rPr lang="en-AU" sz="2800" dirty="0">
                <a:latin typeface="Arial" panose="020B0604020202020204" pitchFamily="34" charset="0"/>
                <a:cs typeface="Arial" panose="020B0604020202020204" pitchFamily="34" charset="0"/>
              </a:rPr>
              <a:t>The candidate will conduct a simulated first interview </a:t>
            </a:r>
            <a:br>
              <a:rPr lang="en-AU" sz="2800" dirty="0">
                <a:latin typeface="Arial" panose="020B0604020202020204" pitchFamily="34" charset="0"/>
                <a:cs typeface="Arial" panose="020B0604020202020204" pitchFamily="34" charset="0"/>
              </a:rPr>
            </a:br>
            <a:r>
              <a:rPr lang="en-AU" sz="2800" dirty="0">
                <a:latin typeface="Arial" panose="020B0604020202020204" pitchFamily="34" charset="0"/>
                <a:cs typeface="Arial" panose="020B0604020202020204" pitchFamily="34" charset="0"/>
              </a:rPr>
              <a:t>with a person acting in the role of the client.</a:t>
            </a:r>
          </a:p>
          <a:p>
            <a:pPr marL="114300" indent="0" algn="ctr">
              <a:buNone/>
            </a:pPr>
            <a:endParaRPr lang="en-AU" sz="2800" dirty="0">
              <a:latin typeface="Arial" panose="020B0604020202020204" pitchFamily="34" charset="0"/>
              <a:cs typeface="Arial" panose="020B0604020202020204" pitchFamily="34" charset="0"/>
            </a:endParaRPr>
          </a:p>
          <a:p>
            <a:pPr marL="114300" indent="0" algn="ctr">
              <a:buNone/>
            </a:pPr>
            <a:r>
              <a:rPr lang="en-AU" sz="2800" dirty="0">
                <a:latin typeface="Arial" panose="020B0604020202020204" pitchFamily="34" charset="0"/>
                <a:cs typeface="Arial" panose="020B0604020202020204" pitchFamily="34" charset="0"/>
              </a:rPr>
              <a:t>The simulated interview is intended to assess a wide range of performance standards including those relating to interaction between a solicitor and client, taking instructions and giving advice, terms of engagement, assessing facts and legal options, canvassing options with the client and developing the initial plan</a:t>
            </a:r>
            <a:r>
              <a:rPr lang="en-AU" sz="2800" dirty="0"/>
              <a:t>.</a:t>
            </a:r>
            <a:endParaRPr lang="en-AU" sz="2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D6E47CC-2229-490F-8120-6749C14B5803}"/>
              </a:ext>
            </a:extLst>
          </p:cNvPr>
          <p:cNvSpPr txBox="1">
            <a:spLocks/>
          </p:cNvSpPr>
          <p:nvPr/>
        </p:nvSpPr>
        <p:spPr>
          <a:xfrm>
            <a:off x="4871864" y="0"/>
            <a:ext cx="7332011"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AU" sz="3200" dirty="0"/>
              <a:t>Conducting an Initial Interview with a Family Law Client for Accreditation</a:t>
            </a:r>
            <a:endParaRPr lang="en-A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4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43872" y="0"/>
            <a:ext cx="6827955" cy="1440160"/>
          </a:xfrm>
        </p:spPr>
        <p:txBody>
          <a:bodyPr>
            <a:noAutofit/>
          </a:bodyPr>
          <a:lstStyle/>
          <a:p>
            <a:pPr algn="ctr"/>
            <a:r>
              <a:rPr lang="en-AU" sz="3200" dirty="0"/>
              <a:t>Issues to cover – superannuation, binding death nomination</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7408" y="2132856"/>
            <a:ext cx="5472608" cy="4320480"/>
          </a:xfrm>
        </p:spPr>
        <p:txBody>
          <a:bodyPr>
            <a:noAutofit/>
          </a:bodyPr>
          <a:lstStyle/>
          <a:p>
            <a:pPr algn="just"/>
            <a:r>
              <a:rPr lang="en-AU" sz="2000" dirty="0">
                <a:latin typeface="Arial" panose="020B0604020202020204" pitchFamily="34" charset="0"/>
                <a:cs typeface="Arial" panose="020B0604020202020204" pitchFamily="34" charset="0"/>
              </a:rPr>
              <a:t>If your client has superannuation entitlements, then the client may have nominated their spouse who will be deemed to be the nominated death beneficiary in regard to superannuation entitlements in the event of the client’s death.  (the Binding Death nomination)</a:t>
            </a:r>
          </a:p>
          <a:p>
            <a:pPr algn="just"/>
            <a:r>
              <a:rPr lang="en-AU" sz="2000" dirty="0">
                <a:latin typeface="Arial" panose="020B0604020202020204" pitchFamily="34" charset="0"/>
                <a:cs typeface="Arial" panose="020B0604020202020204" pitchFamily="34" charset="0"/>
              </a:rPr>
              <a:t>The same applies to life insurance policies.  The client may wish to reconsider the person nominated as beneficiary under this policy.</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3" y="1440160"/>
            <a:ext cx="5087888" cy="4908104"/>
          </a:xfrm>
          <a:prstGeom prst="rect">
            <a:avLst/>
          </a:prstGeom>
        </p:spPr>
      </p:pic>
    </p:spTree>
    <p:extLst>
      <p:ext uri="{BB962C8B-B14F-4D97-AF65-F5344CB8AC3E}">
        <p14:creationId xmlns:p14="http://schemas.microsoft.com/office/powerpoint/2010/main" val="1869442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59918"/>
            <a:ext cx="8412131" cy="1440160"/>
          </a:xfrm>
        </p:spPr>
        <p:txBody>
          <a:bodyPr>
            <a:noAutofit/>
          </a:bodyPr>
          <a:lstStyle/>
          <a:p>
            <a:pPr algn="ctr"/>
            <a:r>
              <a:rPr lang="en-AU" sz="3200" dirty="0"/>
              <a:t>Property - what should you cover?</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1800" dirty="0">
                <a:latin typeface="Arial" panose="020B0604020202020204" pitchFamily="34" charset="0"/>
                <a:cs typeface="Arial" panose="020B0604020202020204" pitchFamily="34" charset="0"/>
              </a:rPr>
              <a:t>The client only needs a brief run down at this point with reference to Section 79 and Section 75(2):</a:t>
            </a:r>
            <a:endParaRPr lang="en-AU" sz="1800" dirty="0">
              <a:highlight>
                <a:srgbClr val="FFFF00"/>
              </a:highlight>
              <a:latin typeface="Arial" panose="020B0604020202020204" pitchFamily="34" charset="0"/>
              <a:cs typeface="Arial" panose="020B0604020202020204" pitchFamily="34" charset="0"/>
            </a:endParaRPr>
          </a:p>
          <a:p>
            <a:pPr algn="just"/>
            <a:r>
              <a:rPr lang="en-AU" sz="1800" dirty="0">
                <a:latin typeface="Arial" panose="020B0604020202020204" pitchFamily="34" charset="0"/>
                <a:cs typeface="Arial" panose="020B0604020202020204" pitchFamily="34" charset="0"/>
              </a:rPr>
              <a:t>A summary of the Court’s approach in property matters should be no more than:</a:t>
            </a:r>
          </a:p>
          <a:p>
            <a:pPr lvl="1" algn="just"/>
            <a:r>
              <a:rPr lang="en-AU" sz="1800" dirty="0">
                <a:latin typeface="Arial" panose="020B0604020202020204" pitchFamily="34" charset="0"/>
                <a:cs typeface="Arial" panose="020B0604020202020204" pitchFamily="34" charset="0"/>
              </a:rPr>
              <a:t>“</a:t>
            </a:r>
            <a:r>
              <a:rPr lang="en-AU" sz="1800" i="1" dirty="0">
                <a:latin typeface="Arial" panose="020B0604020202020204" pitchFamily="34" charset="0"/>
                <a:cs typeface="Arial" panose="020B0604020202020204" pitchFamily="34" charset="0"/>
              </a:rPr>
              <a:t>When the Court is asked to make a decision in property matters it first establishes the pool of assets and the value of those assets. It then looks back over the contributions each of the parties has made.  Those contributions can be financial contributions, such as earning income or contributing an inheritance, non financial contributions or a contribution to the welfare of the family, such as being the one who is primarily responsible for the care of the children.  Once the court has looked into the past it then looks to the future, and at the children. The court looks at who has a job now and how much they earn.  When the court has all the information it needs then it goes back to the pool of assets and decides which assets will go to the husband and which assets will go to the wife. “</a:t>
            </a:r>
          </a:p>
          <a:p>
            <a:pPr marL="457200" lvl="1" indent="0" algn="just">
              <a:buNone/>
            </a:pPr>
            <a:endParaRPr lang="en-AU" sz="1800" i="1"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68208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30162"/>
            <a:ext cx="8412131" cy="1440160"/>
          </a:xfrm>
        </p:spPr>
        <p:txBody>
          <a:bodyPr>
            <a:noAutofit/>
          </a:bodyPr>
          <a:lstStyle/>
          <a:p>
            <a:pPr algn="ctr"/>
            <a:r>
              <a:rPr lang="en-AU" sz="3200" dirty="0"/>
              <a:t>Property: what should you cover?</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1384" y="2022434"/>
            <a:ext cx="5112568" cy="4320480"/>
          </a:xfrm>
        </p:spPr>
        <p:txBody>
          <a:bodyPr>
            <a:noAutofit/>
          </a:bodyPr>
          <a:lstStyle/>
          <a:p>
            <a:pPr marL="114300" indent="0">
              <a:buNone/>
            </a:pPr>
            <a:r>
              <a:rPr lang="en-AU" sz="2000" dirty="0">
                <a:latin typeface="Arial" panose="020B0604020202020204" pitchFamily="34" charset="0"/>
                <a:cs typeface="Arial" panose="020B0604020202020204" pitchFamily="34" charset="0"/>
              </a:rPr>
              <a:t>Set out the options for bringing the financial issues between the parties to a conclusion at this point, including mediation, informal conferences and a court hearing.</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205"/>
          <a:stretch/>
        </p:blipFill>
        <p:spPr>
          <a:xfrm>
            <a:off x="5816352" y="1470322"/>
            <a:ext cx="6375648" cy="4872592"/>
          </a:xfrm>
          <a:prstGeom prst="rect">
            <a:avLst/>
          </a:prstGeom>
        </p:spPr>
      </p:pic>
    </p:spTree>
    <p:extLst>
      <p:ext uri="{BB962C8B-B14F-4D97-AF65-F5344CB8AC3E}">
        <p14:creationId xmlns:p14="http://schemas.microsoft.com/office/powerpoint/2010/main" val="2676114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8700" y="37058"/>
            <a:ext cx="8412131" cy="1440160"/>
          </a:xfrm>
        </p:spPr>
        <p:txBody>
          <a:bodyPr>
            <a:noAutofit/>
          </a:bodyPr>
          <a:lstStyle/>
          <a:p>
            <a:pPr algn="ctr"/>
            <a:r>
              <a:rPr lang="en-US" sz="3200" dirty="0"/>
              <a:t>Spousal Maintenance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5380" y="1772816"/>
            <a:ext cx="11161240" cy="4320480"/>
          </a:xfrm>
        </p:spPr>
        <p:txBody>
          <a:bodyPr>
            <a:noAutofit/>
          </a:bodyPr>
          <a:lstStyle/>
          <a:p>
            <a:pPr algn="just"/>
            <a:r>
              <a:rPr lang="en-US" sz="2000" dirty="0">
                <a:latin typeface="Arial" panose="020B0604020202020204" pitchFamily="34" charset="0"/>
                <a:cs typeface="Arial" panose="020B0604020202020204" pitchFamily="34" charset="0"/>
              </a:rPr>
              <a:t>A very short description of spousal maintenance matters should be given but only if this is relevant to the matter before you.</a:t>
            </a:r>
          </a:p>
          <a:p>
            <a:pPr algn="just"/>
            <a:r>
              <a:rPr lang="en-US" sz="2000" dirty="0">
                <a:latin typeface="Arial" panose="020B0604020202020204" pitchFamily="34" charset="0"/>
                <a:cs typeface="Arial" panose="020B0604020202020204" pitchFamily="34" charset="0"/>
              </a:rPr>
              <a:t>The right to maintenance is separate to the right to property settlement although the factors in Section 75(2) of the Family Law Act relate to both property settlement and spousal maintenance.</a:t>
            </a:r>
          </a:p>
          <a:p>
            <a:pPr algn="just"/>
            <a:r>
              <a:rPr lang="en-US" sz="2000" dirty="0">
                <a:latin typeface="Arial" panose="020B0604020202020204" pitchFamily="34" charset="0"/>
                <a:cs typeface="Arial" panose="020B0604020202020204" pitchFamily="34" charset="0"/>
              </a:rPr>
              <a:t>Section 72 of the Family Law Act provides that if a party cannot support him/herself adequately their spouse is liable to maintain themselves to the extent they are able to do so.</a:t>
            </a:r>
          </a:p>
          <a:p>
            <a:pPr algn="just"/>
            <a:r>
              <a:rPr lang="en-US" sz="2000" dirty="0">
                <a:latin typeface="Arial" panose="020B0604020202020204" pitchFamily="34" charset="0"/>
                <a:cs typeface="Arial" panose="020B0604020202020204" pitchFamily="34" charset="0"/>
              </a:rPr>
              <a:t>To qualify for spousal maintenance a party must show:</a:t>
            </a:r>
          </a:p>
          <a:p>
            <a:pPr marL="571500" indent="-457200" algn="just">
              <a:buAutoNum type="arabicPeriod"/>
            </a:pPr>
            <a:r>
              <a:rPr lang="en-US" sz="2000" dirty="0">
                <a:latin typeface="Arial" panose="020B0604020202020204" pitchFamily="34" charset="0"/>
                <a:cs typeface="Arial" panose="020B0604020202020204" pitchFamily="34" charset="0"/>
              </a:rPr>
              <a:t>Details of reasonable expenses per week or month;</a:t>
            </a:r>
          </a:p>
          <a:p>
            <a:pPr marL="571500" indent="-457200" algn="just">
              <a:buAutoNum type="arabicPeriod"/>
            </a:pPr>
            <a:r>
              <a:rPr lang="en-US" sz="2000" dirty="0">
                <a:latin typeface="Arial" panose="020B0604020202020204" pitchFamily="34" charset="0"/>
                <a:cs typeface="Arial" panose="020B0604020202020204" pitchFamily="34" charset="0"/>
              </a:rPr>
              <a:t>They do not have the means to support themselves adequately;</a:t>
            </a:r>
          </a:p>
          <a:p>
            <a:pPr marL="571500" indent="-457200" algn="just">
              <a:buAutoNum type="arabicPeriod"/>
            </a:pPr>
            <a:r>
              <a:rPr lang="en-US" sz="2000" dirty="0">
                <a:latin typeface="Arial" panose="020B0604020202020204" pitchFamily="34" charset="0"/>
                <a:cs typeface="Arial" panose="020B0604020202020204" pitchFamily="34" charset="0"/>
              </a:rPr>
              <a:t>The other party has the means to pay the amount sought.</a:t>
            </a:r>
          </a:p>
          <a:p>
            <a:pPr marL="114300" indent="0" algn="just">
              <a:buNone/>
            </a:pPr>
            <a:r>
              <a:rPr lang="en-US" sz="2000" dirty="0">
                <a:latin typeface="Arial" panose="020B0604020202020204" pitchFamily="34" charset="0"/>
                <a:cs typeface="Arial" panose="020B0604020202020204" pitchFamily="34" charset="0"/>
              </a:rPr>
              <a:t>The Court has regard to the factors set out in Section 75(2).</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7542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869" y="0"/>
            <a:ext cx="8412131" cy="1440160"/>
          </a:xfrm>
        </p:spPr>
        <p:txBody>
          <a:bodyPr>
            <a:noAutofit/>
          </a:bodyPr>
          <a:lstStyle/>
          <a:p>
            <a:pPr algn="ctr"/>
            <a:r>
              <a:rPr lang="en-US" sz="3200" dirty="0"/>
              <a:t>Spousal Maintenance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1384" y="1916832"/>
            <a:ext cx="10945216" cy="4320480"/>
          </a:xfrm>
        </p:spPr>
        <p:txBody>
          <a:bodyPr>
            <a:noAutofit/>
          </a:bodyPr>
          <a:lstStyle/>
          <a:p>
            <a:pPr marL="457200" indent="-342900" algn="just"/>
            <a:r>
              <a:rPr lang="en-US" sz="2000" dirty="0">
                <a:latin typeface="Arial" panose="020B0604020202020204" pitchFamily="34" charset="0"/>
                <a:cs typeface="Arial" panose="020B0604020202020204" pitchFamily="34" charset="0"/>
              </a:rPr>
              <a:t>Section 74(1) of the FLA provides the Family Court may make such orders as it considers proper.</a:t>
            </a:r>
          </a:p>
          <a:p>
            <a:pPr marL="457200" indent="-342900" algn="just"/>
            <a:r>
              <a:rPr lang="en-US" sz="2000" dirty="0">
                <a:latin typeface="Arial" panose="020B0604020202020204" pitchFamily="34" charset="0"/>
                <a:cs typeface="Arial" panose="020B0604020202020204" pitchFamily="34" charset="0"/>
              </a:rPr>
              <a:t>The approach of the Court is subjective, based upon the facts of the individual case.</a:t>
            </a:r>
          </a:p>
          <a:p>
            <a:pPr marL="457200" indent="-342900" algn="just"/>
            <a:r>
              <a:rPr lang="en-US" sz="2000" dirty="0">
                <a:latin typeface="Arial" panose="020B0604020202020204" pitchFamily="34" charset="0"/>
                <a:cs typeface="Arial" panose="020B0604020202020204" pitchFamily="34" charset="0"/>
              </a:rPr>
              <a:t>The client will need to complete a Form 13 Financial Statement.</a:t>
            </a:r>
          </a:p>
          <a:p>
            <a:pPr marL="114300" indent="0" algn="just">
              <a:buNone/>
            </a:pPr>
            <a:r>
              <a:rPr lang="en-US" sz="2000" u="sng" dirty="0">
                <a:latin typeface="Arial" panose="020B0604020202020204" pitchFamily="34" charset="0"/>
                <a:cs typeface="Arial" panose="020B0604020202020204" pitchFamily="34" charset="0"/>
              </a:rPr>
              <a:t>Further comments</a:t>
            </a:r>
          </a:p>
          <a:p>
            <a:pPr algn="just"/>
            <a:r>
              <a:rPr lang="en-US" sz="2000" dirty="0">
                <a:latin typeface="Arial" panose="020B0604020202020204" pitchFamily="34" charset="0"/>
                <a:cs typeface="Arial" panose="020B0604020202020204" pitchFamily="34" charset="0"/>
              </a:rPr>
              <a:t>If a client in need of income support can demonstrate a need for spousal maintenance and if it can be shown the other party has capacity to pay, the Court has power to make an order.</a:t>
            </a:r>
          </a:p>
          <a:p>
            <a:pPr algn="just"/>
            <a:r>
              <a:rPr lang="en-US" sz="2000" dirty="0">
                <a:latin typeface="Arial" panose="020B0604020202020204" pitchFamily="34" charset="0"/>
                <a:cs typeface="Arial" panose="020B0604020202020204" pitchFamily="34" charset="0"/>
              </a:rPr>
              <a:t>The Court is not bound to provide sufficient income to replicate the pre-separation standard of living automatically, even if the other side’s circumstances tend to support that.</a:t>
            </a:r>
          </a:p>
          <a:p>
            <a:pPr algn="just"/>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Reasonableness” </a:t>
            </a:r>
            <a:r>
              <a:rPr lang="en-US" sz="2000" dirty="0">
                <a:latin typeface="Arial" panose="020B0604020202020204" pitchFamily="34" charset="0"/>
                <a:cs typeface="Arial" panose="020B0604020202020204" pitchFamily="34" charset="0"/>
              </a:rPr>
              <a:t>is the guiding principle in spousal maintenance cases.</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713481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11824" y="18326"/>
            <a:ext cx="7671420" cy="1440160"/>
          </a:xfrm>
        </p:spPr>
        <p:txBody>
          <a:bodyPr>
            <a:noAutofit/>
          </a:bodyPr>
          <a:lstStyle/>
          <a:p>
            <a:pPr algn="ctr"/>
            <a:r>
              <a:rPr lang="en-AU" sz="3200" dirty="0"/>
              <a:t>Child Support Assessments: what should you cover in the first interview?</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1850" dirty="0">
                <a:latin typeface="Arial" panose="020B0604020202020204" pitchFamily="34" charset="0"/>
                <a:cs typeface="Arial" panose="020B0604020202020204" pitchFamily="34" charset="0"/>
              </a:rPr>
              <a:t>Direct the client to the Services Australia website so they can undertake their own calculations of their likely child support entitlement/liability.</a:t>
            </a:r>
          </a:p>
          <a:p>
            <a:pPr algn="just"/>
            <a:r>
              <a:rPr lang="en-AU" sz="1850" dirty="0">
                <a:latin typeface="Arial" panose="020B0604020202020204" pitchFamily="34" charset="0"/>
                <a:cs typeface="Arial" panose="020B0604020202020204" pitchFamily="34" charset="0"/>
              </a:rPr>
              <a:t>If the amount is not sufficient/excessive, then the client can consider the options for review.</a:t>
            </a:r>
          </a:p>
          <a:p>
            <a:pPr algn="just"/>
            <a:r>
              <a:rPr lang="en-US" sz="1850" dirty="0">
                <a:latin typeface="Arial" panose="020B0604020202020204" pitchFamily="34" charset="0"/>
                <a:cs typeface="Arial" panose="020B0604020202020204" pitchFamily="34" charset="0"/>
              </a:rPr>
              <a:t>Parties should be encouraged to discuss the payment child support and to reach agreements in appropriate cases (such as where the children are being privately educated or have particular needs).   You should have a working understanding of the assessment process, and of the options for review. </a:t>
            </a:r>
          </a:p>
          <a:p>
            <a:pPr algn="just"/>
            <a:r>
              <a:rPr lang="en-US" sz="1850" dirty="0">
                <a:latin typeface="Arial" panose="020B0604020202020204" pitchFamily="34" charset="0"/>
                <a:cs typeface="Arial" panose="020B0604020202020204" pitchFamily="34" charset="0"/>
              </a:rPr>
              <a:t>Be aware of the Review and Appeal process under the Child Support Act, the limitations of the Family Court to become involved, and the requirements as to Agreements, binding and limited</a:t>
            </a:r>
          </a:p>
          <a:p>
            <a:pPr algn="just"/>
            <a:endParaRPr lang="en-US" sz="185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10194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40738" y="-660"/>
            <a:ext cx="8412131" cy="1440160"/>
          </a:xfrm>
        </p:spPr>
        <p:txBody>
          <a:bodyPr>
            <a:noAutofit/>
          </a:bodyPr>
          <a:lstStyle/>
          <a:p>
            <a:pPr algn="ctr"/>
            <a:r>
              <a:rPr lang="en-AU" sz="3200" dirty="0"/>
              <a:t>Parenting - what should you cover?</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83532" y="1628800"/>
            <a:ext cx="8424936" cy="4320480"/>
          </a:xfrm>
        </p:spPr>
        <p:txBody>
          <a:bodyPr>
            <a:noAutofit/>
          </a:bodyPr>
          <a:lstStyle/>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r>
              <a:rPr lang="en-AU" sz="2000" dirty="0">
                <a:latin typeface="Arial" panose="020B0604020202020204" pitchFamily="34" charset="0"/>
                <a:cs typeface="Arial" panose="020B0604020202020204" pitchFamily="34" charset="0"/>
              </a:rPr>
              <a:t>A similarly succinct summary of what is required for live with and spend time arrangements for children.</a:t>
            </a:r>
          </a:p>
          <a:p>
            <a:pPr algn="just"/>
            <a:r>
              <a:rPr lang="en-AU" sz="2000" dirty="0">
                <a:latin typeface="Arial" panose="020B0604020202020204" pitchFamily="34" charset="0"/>
                <a:cs typeface="Arial" panose="020B0604020202020204" pitchFamily="34" charset="0"/>
              </a:rPr>
              <a:t>Understand the pathway set down in </a:t>
            </a:r>
            <a:r>
              <a:rPr lang="en-AU" sz="2000" i="1" dirty="0">
                <a:latin typeface="Arial" panose="020B0604020202020204" pitchFamily="34" charset="0"/>
                <a:cs typeface="Arial" panose="020B0604020202020204" pitchFamily="34" charset="0"/>
              </a:rPr>
              <a:t>Goode</a:t>
            </a:r>
            <a:r>
              <a:rPr lang="en-AU" sz="2000" dirty="0">
                <a:latin typeface="Arial" panose="020B0604020202020204" pitchFamily="34" charset="0"/>
                <a:cs typeface="Arial" panose="020B0604020202020204" pitchFamily="34" charset="0"/>
              </a:rPr>
              <a:t> and in </a:t>
            </a:r>
            <a:r>
              <a:rPr lang="en-AU" sz="2000" i="1" dirty="0">
                <a:latin typeface="Arial" panose="020B0604020202020204" pitchFamily="34" charset="0"/>
                <a:cs typeface="Arial" panose="020B0604020202020204" pitchFamily="34" charset="0"/>
              </a:rPr>
              <a:t>MRR &amp; GR </a:t>
            </a:r>
            <a:r>
              <a:rPr lang="en-AU" sz="2000" dirty="0">
                <a:latin typeface="Arial" panose="020B0604020202020204" pitchFamily="34" charset="0"/>
                <a:cs typeface="Arial" panose="020B0604020202020204" pitchFamily="34" charset="0"/>
              </a:rPr>
              <a:t>and how that is applied in each case.</a:t>
            </a:r>
          </a:p>
          <a:p>
            <a:pPr algn="just"/>
            <a:r>
              <a:rPr lang="en-AU" sz="2000" dirty="0">
                <a:latin typeface="Arial" panose="020B0604020202020204" pitchFamily="34" charset="0"/>
                <a:cs typeface="Arial" panose="020B0604020202020204" pitchFamily="34" charset="0"/>
              </a:rPr>
              <a:t>Be in a position to explain the concepts of parental responsibility and the implications arising from that.</a:t>
            </a:r>
          </a:p>
          <a:p>
            <a:pPr algn="just"/>
            <a:r>
              <a:rPr lang="en-AU" sz="2000" dirty="0">
                <a:latin typeface="Arial" panose="020B0604020202020204" pitchFamily="34" charset="0"/>
                <a:cs typeface="Arial" panose="020B0604020202020204" pitchFamily="34" charset="0"/>
              </a:rPr>
              <a:t>The interview is likely to include a specific parenting issue.</a:t>
            </a: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913800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9776" y="72083"/>
            <a:ext cx="8412131" cy="1440160"/>
          </a:xfrm>
        </p:spPr>
        <p:txBody>
          <a:bodyPr>
            <a:noAutofit/>
          </a:bodyPr>
          <a:lstStyle/>
          <a:p>
            <a:pPr algn="ctr"/>
            <a:r>
              <a:rPr lang="en-AU" sz="3200" dirty="0"/>
              <a:t>Parenting - what should you cover?</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endParaRPr lang="en-AU" sz="2000" dirty="0">
              <a:latin typeface="Arial" panose="020B0604020202020204" pitchFamily="34" charset="0"/>
              <a:cs typeface="Arial" panose="020B0604020202020204" pitchFamily="34" charset="0"/>
            </a:endParaRPr>
          </a:p>
          <a:p>
            <a:pPr algn="just"/>
            <a:r>
              <a:rPr lang="en-AU" sz="2000" dirty="0">
                <a:latin typeface="Arial" panose="020B0604020202020204" pitchFamily="34" charset="0"/>
                <a:cs typeface="Arial" panose="020B0604020202020204" pitchFamily="34" charset="0"/>
              </a:rPr>
              <a:t>You should have an understanding of the considerations in Section 60CC (66C) and of the exceptions to the application of the presumption</a:t>
            </a:r>
          </a:p>
          <a:p>
            <a:pPr algn="just"/>
            <a:r>
              <a:rPr lang="en-AU" sz="2000" dirty="0">
                <a:latin typeface="Arial" panose="020B0604020202020204" pitchFamily="34" charset="0"/>
                <a:cs typeface="Arial" panose="020B0604020202020204" pitchFamily="34" charset="0"/>
              </a:rPr>
              <a:t>Understand the implications arising from allegations of family violence – and how to address it with the client</a:t>
            </a:r>
          </a:p>
          <a:p>
            <a:pPr algn="just"/>
            <a:r>
              <a:rPr lang="en-AU" sz="2000" dirty="0">
                <a:latin typeface="Arial" panose="020B0604020202020204" pitchFamily="34" charset="0"/>
                <a:cs typeface="Arial" panose="020B0604020202020204" pitchFamily="34" charset="0"/>
              </a:rPr>
              <a:t>Remember our obligations under the Act to encourage conciliation, and to tell the client about non-Court agencies who can assist:</a:t>
            </a:r>
          </a:p>
          <a:p>
            <a:pPr lvl="1" algn="just"/>
            <a:r>
              <a:rPr lang="en-AU" sz="1600" dirty="0">
                <a:latin typeface="Arial" panose="020B0604020202020204" pitchFamily="34" charset="0"/>
                <a:cs typeface="Arial" panose="020B0604020202020204" pitchFamily="34" charset="0"/>
              </a:rPr>
              <a:t>Private and publicly funded mediation services</a:t>
            </a:r>
          </a:p>
          <a:p>
            <a:pPr lvl="1" algn="just"/>
            <a:r>
              <a:rPr lang="en-AU" sz="1600" dirty="0">
                <a:latin typeface="Arial" panose="020B0604020202020204" pitchFamily="34" charset="0"/>
                <a:cs typeface="Arial" panose="020B0604020202020204" pitchFamily="34" charset="0"/>
              </a:rPr>
              <a:t>FVRO’s and the options available under the Family Law and Family Court Acts</a:t>
            </a:r>
          </a:p>
          <a:p>
            <a:pPr lvl="1" algn="just"/>
            <a:r>
              <a:rPr lang="en-AU" sz="1600" dirty="0">
                <a:latin typeface="Arial" panose="020B0604020202020204" pitchFamily="34" charset="0"/>
                <a:cs typeface="Arial" panose="020B0604020202020204" pitchFamily="34" charset="0"/>
              </a:rPr>
              <a:t>Parenting and post-separation programs that can assist resolution</a:t>
            </a:r>
          </a:p>
          <a:p>
            <a:pPr algn="just"/>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904543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3500" y="14198"/>
            <a:ext cx="8412131" cy="1440160"/>
          </a:xfrm>
        </p:spPr>
        <p:txBody>
          <a:bodyPr>
            <a:noAutofit/>
          </a:bodyPr>
          <a:lstStyle/>
          <a:p>
            <a:pPr algn="ctr"/>
            <a:r>
              <a:rPr lang="en-AU" sz="3200" dirty="0"/>
              <a:t>Parenting - relevant legal principles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12900" y="1772816"/>
            <a:ext cx="8424936" cy="4320480"/>
          </a:xfrm>
        </p:spPr>
        <p:txBody>
          <a:bodyPr>
            <a:noAutofit/>
          </a:bodyPr>
          <a:lstStyle/>
          <a:p>
            <a:pPr algn="just"/>
            <a:r>
              <a:rPr lang="en-AU" sz="2000" dirty="0">
                <a:latin typeface="Arial" panose="020B0604020202020204" pitchFamily="34" charset="0"/>
                <a:cs typeface="Arial" panose="020B0604020202020204" pitchFamily="34" charset="0"/>
              </a:rPr>
              <a:t>In determining what parenting orders should be made, the Family Court should have regard to the best interests of the child as the paramount consideration (S60CA)</a:t>
            </a:r>
          </a:p>
          <a:p>
            <a:pPr algn="just"/>
            <a:r>
              <a:rPr lang="en-AU" sz="2000" dirty="0">
                <a:latin typeface="Arial" panose="020B0604020202020204" pitchFamily="34" charset="0"/>
                <a:cs typeface="Arial" panose="020B0604020202020204" pitchFamily="34" charset="0"/>
              </a:rPr>
              <a:t>the child’s best interests is not the only consideration but is paramount </a:t>
            </a:r>
          </a:p>
          <a:p>
            <a:pPr algn="just"/>
            <a:r>
              <a:rPr lang="en-AU" sz="2000" dirty="0">
                <a:latin typeface="Arial" panose="020B0604020202020204" pitchFamily="34" charset="0"/>
                <a:cs typeface="Arial" panose="020B0604020202020204" pitchFamily="34" charset="0"/>
              </a:rPr>
              <a:t>Section 60CC sets out a series of considerations to assist the Court to determine best interests</a:t>
            </a:r>
          </a:p>
          <a:p>
            <a:pPr algn="just"/>
            <a:r>
              <a:rPr lang="en-AU" sz="2000" dirty="0">
                <a:latin typeface="Arial" panose="020B0604020202020204" pitchFamily="34" charset="0"/>
                <a:cs typeface="Arial" panose="020B0604020202020204" pitchFamily="34" charset="0"/>
              </a:rPr>
              <a:t>Family violence issues are likely to arise – understand the definition of family violence in the Acts, and the impact a finding of family violence is likely to have on any parenting proceedings </a:t>
            </a:r>
          </a:p>
          <a:p>
            <a:pPr algn="just"/>
            <a:r>
              <a:rPr lang="en-AU" sz="2000" dirty="0">
                <a:latin typeface="Arial" panose="020B0604020202020204" pitchFamily="34" charset="0"/>
                <a:cs typeface="Arial" panose="020B0604020202020204" pitchFamily="34" charset="0"/>
              </a:rPr>
              <a:t>Understand what programs and agencies are available to support adults and children who experience family violence</a:t>
            </a:r>
          </a:p>
          <a:p>
            <a:pPr algn="just"/>
            <a:r>
              <a:rPr lang="en-AU" sz="2000" dirty="0">
                <a:latin typeface="Arial" panose="020B0604020202020204" pitchFamily="34" charset="0"/>
                <a:cs typeface="Arial" panose="020B0604020202020204" pitchFamily="34" charset="0"/>
              </a:rPr>
              <a:t>Avoid the use of the word “just” or “only” when discussing violence</a:t>
            </a:r>
          </a:p>
          <a:p>
            <a:pPr algn="just"/>
            <a:endParaRPr lang="en-AU"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53165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3500" y="0"/>
            <a:ext cx="8412131" cy="1440160"/>
          </a:xfrm>
        </p:spPr>
        <p:txBody>
          <a:bodyPr>
            <a:noAutofit/>
          </a:bodyPr>
          <a:lstStyle/>
          <a:p>
            <a:pPr algn="ctr"/>
            <a:r>
              <a:rPr lang="en-AU" sz="3200" dirty="0"/>
              <a:t>Parental responsibility</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Unless and until an Orders is made by the Court to terminate or limit it, each parent has parental responsibility for children under 18 (S61C FLA);</a:t>
            </a:r>
          </a:p>
          <a:p>
            <a:pPr algn="just"/>
            <a:r>
              <a:rPr lang="en-AU" sz="2000" dirty="0">
                <a:latin typeface="Arial" panose="020B0604020202020204" pitchFamily="34" charset="0"/>
                <a:cs typeface="Arial" panose="020B0604020202020204" pitchFamily="34" charset="0"/>
              </a:rPr>
              <a:t>Consider the issue of “parentage” under the Family Law Act and the Family Court Act (and understand the implications of the Artificial Conception Act (WA) if needed</a:t>
            </a:r>
          </a:p>
          <a:p>
            <a:pPr algn="just"/>
            <a:r>
              <a:rPr lang="en-AU" sz="2000" dirty="0">
                <a:latin typeface="Arial" panose="020B0604020202020204" pitchFamily="34" charset="0"/>
                <a:cs typeface="Arial" panose="020B0604020202020204" pitchFamily="34" charset="0"/>
              </a:rPr>
              <a:t>Presumption of parentage in certain circumstances – and parental responsibility stemming from those presumptions</a:t>
            </a:r>
          </a:p>
          <a:p>
            <a:pPr algn="just"/>
            <a:r>
              <a:rPr lang="en-AU" sz="2000" dirty="0">
                <a:latin typeface="Arial" panose="020B0604020202020204" pitchFamily="34" charset="0"/>
                <a:cs typeface="Arial" panose="020B0604020202020204" pitchFamily="34" charset="0"/>
              </a:rPr>
              <a:t>Presumption of non-parentage</a:t>
            </a:r>
          </a:p>
          <a:p>
            <a:pPr algn="just"/>
            <a:r>
              <a:rPr lang="en-AU" sz="2000" dirty="0">
                <a:latin typeface="Arial" panose="020B0604020202020204" pitchFamily="34" charset="0"/>
                <a:cs typeface="Arial" panose="020B0604020202020204" pitchFamily="34" charset="0"/>
              </a:rPr>
              <a:t>“Parental responsibility” means, all the duties, powers, responsibilities and authority which by law parents have in relation to their children </a:t>
            </a:r>
          </a:p>
          <a:p>
            <a:pPr algn="just"/>
            <a:endParaRPr lang="en-US"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49599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844824"/>
            <a:ext cx="10441160" cy="4032448"/>
          </a:xfrm>
        </p:spPr>
        <p:txBody>
          <a:bodyPr>
            <a:noAutofit/>
          </a:bodyPr>
          <a:lstStyle/>
          <a:p>
            <a:pPr marL="114300" indent="0" algn="ctr">
              <a:buNone/>
            </a:pPr>
            <a:r>
              <a:rPr lang="en-US" sz="2800" dirty="0">
                <a:latin typeface="Arial" panose="020B0604020202020204" pitchFamily="34" charset="0"/>
                <a:cs typeface="Arial" panose="020B0604020202020204" pitchFamily="34" charset="0"/>
              </a:rPr>
              <a:t>The candidate is expected to demonstrate a clear ability to take and receive instructions, deliver preliminary advice and provide information to the client in a manner which satisfies the assessment criteria, core knowledge and performance standards.</a:t>
            </a:r>
          </a:p>
          <a:p>
            <a:pPr marL="114300" indent="0" algn="ctr">
              <a:buNone/>
            </a:pPr>
            <a:r>
              <a:rPr lang="en-US" sz="2800" dirty="0">
                <a:latin typeface="Arial" panose="020B0604020202020204" pitchFamily="34" charset="0"/>
                <a:cs typeface="Arial" panose="020B0604020202020204" pitchFamily="34" charset="0"/>
              </a:rPr>
              <a:t>You will be marked on the way you demonstrate your knowledge of the law in the context of the matters which arise during the interview.  How you communicate your knowledge to the client in the context of a first interview, will be relevant.</a:t>
            </a:r>
          </a:p>
        </p:txBody>
      </p:sp>
      <p:sp>
        <p:nvSpPr>
          <p:cNvPr id="4" name="Title 1">
            <a:extLst>
              <a:ext uri="{FF2B5EF4-FFF2-40B4-BE49-F238E27FC236}">
                <a16:creationId xmlns:a16="http://schemas.microsoft.com/office/drawing/2014/main" id="{C02DF691-F545-4E4F-89F5-BC8A5AF6FD98}"/>
              </a:ext>
            </a:extLst>
          </p:cNvPr>
          <p:cNvSpPr txBox="1">
            <a:spLocks/>
          </p:cNvSpPr>
          <p:nvPr/>
        </p:nvSpPr>
        <p:spPr>
          <a:xfrm>
            <a:off x="4871864" y="0"/>
            <a:ext cx="7332011"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AU" sz="3200" dirty="0"/>
              <a:t>Conducting an Initial Interview with a Family Law Client for Accreditation</a:t>
            </a:r>
            <a:endParaRPr lang="en-A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90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3405" y="30162"/>
            <a:ext cx="8412131" cy="1440160"/>
          </a:xfrm>
        </p:spPr>
        <p:txBody>
          <a:bodyPr>
            <a:noAutofit/>
          </a:bodyPr>
          <a:lstStyle/>
          <a:p>
            <a:pPr algn="ctr"/>
            <a:r>
              <a:rPr lang="en-AU" sz="3200" dirty="0"/>
              <a:t>In making a parenting order - factors to consider</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9376" y="1765585"/>
            <a:ext cx="4752528" cy="4320480"/>
          </a:xfrm>
        </p:spPr>
        <p:txBody>
          <a:bodyPr>
            <a:noAutofit/>
          </a:bodyPr>
          <a:lstStyle/>
          <a:p>
            <a:pPr algn="just"/>
            <a:r>
              <a:rPr lang="en-AU" sz="2000" dirty="0">
                <a:latin typeface="Arial" panose="020B0604020202020204" pitchFamily="34" charset="0"/>
                <a:cs typeface="Arial" panose="020B0604020202020204" pitchFamily="34" charset="0"/>
              </a:rPr>
              <a:t>When making a parenting order the Court must apply a presumption that it is in the best interests of the children that both parents have equal shared parental responsibility for their children.</a:t>
            </a:r>
          </a:p>
          <a:p>
            <a:pPr algn="just"/>
            <a:r>
              <a:rPr lang="en-AU" sz="2000" dirty="0">
                <a:latin typeface="Arial" panose="020B0604020202020204" pitchFamily="34" charset="0"/>
                <a:cs typeface="Arial" panose="020B0604020202020204" pitchFamily="34" charset="0"/>
              </a:rPr>
              <a:t>The presumption does not apply in cases where there has been family violence or where the Court considers it not to be in the best interests of the child.</a:t>
            </a:r>
          </a:p>
          <a:p>
            <a:pPr algn="just"/>
            <a:r>
              <a:rPr lang="en-AU" sz="2000" dirty="0">
                <a:latin typeface="Arial" panose="020B0604020202020204" pitchFamily="34" charset="0"/>
                <a:cs typeface="Arial" panose="020B0604020202020204" pitchFamily="34" charset="0"/>
              </a:rPr>
              <a:t>The fact that the court orders equal shared parental responsibility does not mean the court will order “equal shared care”.</a:t>
            </a:r>
          </a:p>
          <a:p>
            <a:pPr algn="just"/>
            <a:endParaRPr lang="en-US"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887" y="1470322"/>
            <a:ext cx="6570129" cy="4911006"/>
          </a:xfrm>
          <a:prstGeom prst="rect">
            <a:avLst/>
          </a:prstGeom>
        </p:spPr>
      </p:pic>
    </p:spTree>
    <p:extLst>
      <p:ext uri="{BB962C8B-B14F-4D97-AF65-F5344CB8AC3E}">
        <p14:creationId xmlns:p14="http://schemas.microsoft.com/office/powerpoint/2010/main" val="3359473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8700" y="30162"/>
            <a:ext cx="8412131" cy="1440160"/>
          </a:xfrm>
        </p:spPr>
        <p:txBody>
          <a:bodyPr>
            <a:noAutofit/>
          </a:bodyPr>
          <a:lstStyle/>
          <a:p>
            <a:pPr algn="ctr"/>
            <a:r>
              <a:rPr lang="en-AU" sz="3200" dirty="0"/>
              <a:t>Equal time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There is no legal presumption that children will automatically spend equal time with both parents after separation.</a:t>
            </a:r>
          </a:p>
          <a:p>
            <a:pPr algn="just"/>
            <a:r>
              <a:rPr lang="en-AU" sz="2000" dirty="0">
                <a:latin typeface="Arial" panose="020B0604020202020204" pitchFamily="34" charset="0"/>
                <a:cs typeface="Arial" panose="020B0604020202020204" pitchFamily="34" charset="0"/>
              </a:rPr>
              <a:t>No parent has the right to insist on this.</a:t>
            </a:r>
          </a:p>
          <a:p>
            <a:pPr algn="just"/>
            <a:r>
              <a:rPr lang="en-AU" sz="2000" dirty="0">
                <a:latin typeface="Arial" panose="020B0604020202020204" pitchFamily="34" charset="0"/>
                <a:cs typeface="Arial" panose="020B0604020202020204" pitchFamily="34" charset="0"/>
              </a:rPr>
              <a:t>The Family Court has to consider what arrangements are in the best interest of the children in each case.</a:t>
            </a:r>
          </a:p>
          <a:p>
            <a:pPr algn="just"/>
            <a:r>
              <a:rPr lang="en-AU" sz="2000" dirty="0">
                <a:latin typeface="Arial" panose="020B0604020202020204" pitchFamily="34" charset="0"/>
                <a:cs typeface="Arial" panose="020B0604020202020204" pitchFamily="34" charset="0"/>
              </a:rPr>
              <a:t>If it is appropriate for parents to have equal shared parental responsibility, then the Court is required to consider whether the child spending time with each of the parents would be in the child’s best interests, and reasonably practicable. </a:t>
            </a:r>
          </a:p>
          <a:p>
            <a:pPr algn="just"/>
            <a:r>
              <a:rPr lang="en-AU" sz="2000" dirty="0">
                <a:latin typeface="Arial" panose="020B0604020202020204" pitchFamily="34" charset="0"/>
                <a:cs typeface="Arial" panose="020B0604020202020204" pitchFamily="34" charset="0"/>
              </a:rPr>
              <a:t>Then the Court is required to consider making an order for equal time.</a:t>
            </a:r>
          </a:p>
          <a:p>
            <a:pPr algn="just"/>
            <a:endParaRPr lang="en-US"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48682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88328" y="0"/>
            <a:ext cx="8412131" cy="1440160"/>
          </a:xfrm>
        </p:spPr>
        <p:txBody>
          <a:bodyPr>
            <a:noAutofit/>
          </a:bodyPr>
          <a:lstStyle/>
          <a:p>
            <a:pPr algn="ctr"/>
            <a:r>
              <a:rPr lang="en-AU" sz="3200" dirty="0"/>
              <a:t>Substantial and significant time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1533" y="2015044"/>
            <a:ext cx="5240411" cy="4320480"/>
          </a:xfrm>
        </p:spPr>
        <p:txBody>
          <a:bodyPr>
            <a:noAutofit/>
          </a:bodyPr>
          <a:lstStyle/>
          <a:p>
            <a:pPr algn="just"/>
            <a:r>
              <a:rPr lang="en-AU" sz="2000" dirty="0">
                <a:latin typeface="Arial" panose="020B0604020202020204" pitchFamily="34" charset="0"/>
                <a:cs typeface="Arial" panose="020B0604020202020204" pitchFamily="34" charset="0"/>
              </a:rPr>
              <a:t>Substantial and significant time is defined as follows:</a:t>
            </a:r>
          </a:p>
          <a:p>
            <a:pPr lvl="1" algn="just"/>
            <a:r>
              <a:rPr lang="en-AU" dirty="0">
                <a:latin typeface="Arial" panose="020B0604020202020204" pitchFamily="34" charset="0"/>
                <a:cs typeface="Arial" panose="020B0604020202020204" pitchFamily="34" charset="0"/>
              </a:rPr>
              <a:t>to include weekdays, weekends and holidays;</a:t>
            </a:r>
          </a:p>
          <a:p>
            <a:pPr lvl="1" algn="just"/>
            <a:r>
              <a:rPr lang="en-AU" dirty="0">
                <a:latin typeface="Arial" panose="020B0604020202020204" pitchFamily="34" charset="0"/>
                <a:cs typeface="Arial" panose="020B0604020202020204" pitchFamily="34" charset="0"/>
              </a:rPr>
              <a:t>involves a routine with allows each parent to be involved in the daily routine of the child, and to be present at occasions of significance to the child;</a:t>
            </a:r>
          </a:p>
          <a:p>
            <a:pPr lvl="1" algn="just"/>
            <a:r>
              <a:rPr lang="en-AU" dirty="0">
                <a:latin typeface="Arial" panose="020B0604020202020204" pitchFamily="34" charset="0"/>
                <a:cs typeface="Arial" panose="020B0604020202020204" pitchFamily="34" charset="0"/>
              </a:rPr>
              <a:t>an arrangement which involves the child in occasions and events of significance to the parent</a:t>
            </a:r>
            <a:endParaRPr lang="en-US"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349" y="1440160"/>
            <a:ext cx="5795652" cy="4884630"/>
          </a:xfrm>
          <a:prstGeom prst="rect">
            <a:avLst/>
          </a:prstGeom>
        </p:spPr>
      </p:pic>
    </p:spTree>
    <p:extLst>
      <p:ext uri="{BB962C8B-B14F-4D97-AF65-F5344CB8AC3E}">
        <p14:creationId xmlns:p14="http://schemas.microsoft.com/office/powerpoint/2010/main" val="2276868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3500" y="30162"/>
            <a:ext cx="8412131" cy="1440160"/>
          </a:xfrm>
        </p:spPr>
        <p:txBody>
          <a:bodyPr>
            <a:noAutofit/>
          </a:bodyPr>
          <a:lstStyle/>
          <a:p>
            <a:pPr algn="ctr"/>
            <a:r>
              <a:rPr lang="en-AU" sz="3200" dirty="0"/>
              <a:t>To determine whether an arrangement is reasonably practicable</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When considering whether a particular arrangement is reasonably practicable (equal time, substantial and significant time), the Court has regard to the matters set out in Section 65DAA (89AA) :</a:t>
            </a:r>
          </a:p>
          <a:p>
            <a:pPr lvl="1" algn="just"/>
            <a:r>
              <a:rPr lang="en-AU" dirty="0">
                <a:latin typeface="Arial" panose="020B0604020202020204" pitchFamily="34" charset="0"/>
                <a:cs typeface="Arial" panose="020B0604020202020204" pitchFamily="34" charset="0"/>
              </a:rPr>
              <a:t>how far apart the parents live from each other;</a:t>
            </a:r>
          </a:p>
          <a:p>
            <a:pPr lvl="1" algn="just"/>
            <a:r>
              <a:rPr lang="en-AU" dirty="0">
                <a:latin typeface="Arial" panose="020B0604020202020204" pitchFamily="34" charset="0"/>
                <a:cs typeface="Arial" panose="020B0604020202020204" pitchFamily="34" charset="0"/>
              </a:rPr>
              <a:t>The parents current and future capacity to implement the arrangement;</a:t>
            </a:r>
          </a:p>
          <a:p>
            <a:pPr lvl="1" algn="just"/>
            <a:r>
              <a:rPr lang="en-AU" dirty="0">
                <a:latin typeface="Arial" panose="020B0604020202020204" pitchFamily="34" charset="0"/>
                <a:cs typeface="Arial" panose="020B0604020202020204" pitchFamily="34" charset="0"/>
              </a:rPr>
              <a:t>the parents current and future capacity to communicate with each other and resolve difficulties that may arise in implementing the arrangement;</a:t>
            </a:r>
          </a:p>
          <a:p>
            <a:pPr lvl="1" algn="just"/>
            <a:r>
              <a:rPr lang="en-AU" dirty="0">
                <a:latin typeface="Arial" panose="020B0604020202020204" pitchFamily="34" charset="0"/>
                <a:cs typeface="Arial" panose="020B0604020202020204" pitchFamily="34" charset="0"/>
              </a:rPr>
              <a:t>the impact the arrangement would have on the child;</a:t>
            </a:r>
          </a:p>
          <a:p>
            <a:pPr lvl="1" algn="just"/>
            <a:r>
              <a:rPr lang="en-AU" dirty="0">
                <a:latin typeface="Arial" panose="020B0604020202020204" pitchFamily="34" charset="0"/>
                <a:cs typeface="Arial" panose="020B0604020202020204" pitchFamily="34" charset="0"/>
              </a:rPr>
              <a:t>Other matters to Court considers relevant.</a:t>
            </a: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algn="just"/>
            <a:endParaRPr lang="en-AU" sz="2000" dirty="0">
              <a:latin typeface="Arial" panose="020B0604020202020204" pitchFamily="34" charset="0"/>
              <a:cs typeface="Arial" panose="020B0604020202020204" pitchFamily="34" charset="0"/>
            </a:endParaRP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046059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0"/>
            <a:ext cx="8412131" cy="1440160"/>
          </a:xfrm>
        </p:spPr>
        <p:txBody>
          <a:bodyPr>
            <a:noAutofit/>
          </a:bodyPr>
          <a:lstStyle/>
          <a:p>
            <a:pPr algn="ctr"/>
            <a:r>
              <a:rPr lang="en-AU" sz="3200" dirty="0"/>
              <a:t>Step 3 - Gathering the facts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1384" y="1772816"/>
            <a:ext cx="9649072" cy="4680520"/>
          </a:xfrm>
        </p:spPr>
        <p:txBody>
          <a:bodyPr>
            <a:noAutofit/>
          </a:bodyPr>
          <a:lstStyle/>
          <a:p>
            <a:pPr algn="just"/>
            <a:r>
              <a:rPr lang="en-AU" sz="2000" dirty="0">
                <a:latin typeface="Arial" panose="020B0604020202020204" pitchFamily="34" charset="0"/>
                <a:cs typeface="Arial" panose="020B0604020202020204" pitchFamily="34" charset="0"/>
              </a:rPr>
              <a:t>You have the basic facts.</a:t>
            </a:r>
          </a:p>
          <a:p>
            <a:pPr algn="just"/>
            <a:r>
              <a:rPr lang="en-AU" sz="2000" dirty="0">
                <a:latin typeface="Arial" panose="020B0604020202020204" pitchFamily="34" charset="0"/>
                <a:cs typeface="Arial" panose="020B0604020202020204" pitchFamily="34" charset="0"/>
              </a:rPr>
              <a:t>At this point you will gather more detailed relevant facts.</a:t>
            </a:r>
          </a:p>
          <a:p>
            <a:pPr algn="just"/>
            <a:r>
              <a:rPr lang="en-AU" sz="2000" dirty="0">
                <a:latin typeface="Arial" panose="020B0604020202020204" pitchFamily="34" charset="0"/>
                <a:cs typeface="Arial" panose="020B0604020202020204" pitchFamily="34" charset="0"/>
              </a:rPr>
              <a:t>The client should not control this process.</a:t>
            </a:r>
          </a:p>
          <a:p>
            <a:pPr algn="just"/>
            <a:r>
              <a:rPr lang="en-AU" sz="2000" dirty="0">
                <a:latin typeface="Arial" panose="020B0604020202020204" pitchFamily="34" charset="0"/>
                <a:cs typeface="Arial" panose="020B0604020202020204" pitchFamily="34" charset="0"/>
              </a:rPr>
              <a:t>You should gather the facts in a way which suits you, as you are the person who has to use the facts to advise the client.</a:t>
            </a:r>
          </a:p>
          <a:p>
            <a:pPr algn="just"/>
            <a:r>
              <a:rPr lang="en-AU" sz="2000" dirty="0">
                <a:latin typeface="Arial" panose="020B0604020202020204" pitchFamily="34" charset="0"/>
                <a:cs typeface="Arial" panose="020B0604020202020204" pitchFamily="34" charset="0"/>
              </a:rPr>
              <a:t>The basic understanding you obtained first, with knowledge of the relevant law, should guide the questions you ask of the client.</a:t>
            </a:r>
          </a:p>
          <a:p>
            <a:pPr algn="just"/>
            <a:r>
              <a:rPr lang="en-AU" sz="2000" dirty="0">
                <a:latin typeface="Arial" panose="020B0604020202020204" pitchFamily="34" charset="0"/>
                <a:cs typeface="Arial" panose="020B0604020202020204" pitchFamily="34" charset="0"/>
              </a:rPr>
              <a:t>One fundamental error that can take place at this stage, is you might start giving advice before you know all the relevant facts.</a:t>
            </a:r>
          </a:p>
          <a:p>
            <a:pPr algn="just"/>
            <a:r>
              <a:rPr lang="en-AU" sz="2000" dirty="0">
                <a:latin typeface="Arial" panose="020B0604020202020204" pitchFamily="34" charset="0"/>
                <a:cs typeface="Arial" panose="020B0604020202020204" pitchFamily="34" charset="0"/>
              </a:rPr>
              <a:t>Worse still is to divide the process up into areas and advise on those first , and then move onto another area only to find you missed out on something really important which affects what you have said to the client.</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87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869" y="48488"/>
            <a:ext cx="8412131" cy="1440160"/>
          </a:xfrm>
        </p:spPr>
        <p:txBody>
          <a:bodyPr>
            <a:noAutofit/>
          </a:bodyPr>
          <a:lstStyle/>
          <a:p>
            <a:pPr algn="ctr"/>
            <a:r>
              <a:rPr lang="en-AU" sz="3200" dirty="0"/>
              <a:t>Property</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AU" sz="2000" dirty="0">
                <a:latin typeface="Arial" panose="020B0604020202020204" pitchFamily="34" charset="0"/>
                <a:cs typeface="Arial" panose="020B0604020202020204" pitchFamily="34" charset="0"/>
              </a:rPr>
              <a:t>Obtain the following:</a:t>
            </a:r>
          </a:p>
          <a:p>
            <a:pPr algn="just"/>
            <a:r>
              <a:rPr lang="en-AU" sz="2000" dirty="0">
                <a:latin typeface="Arial" panose="020B0604020202020204" pitchFamily="34" charset="0"/>
                <a:cs typeface="Arial" panose="020B0604020202020204" pitchFamily="34" charset="0"/>
              </a:rPr>
              <a:t>1.	Details of any initial contributions;</a:t>
            </a:r>
          </a:p>
          <a:p>
            <a:pPr algn="just"/>
            <a:r>
              <a:rPr lang="en-AU" sz="2000" dirty="0">
                <a:latin typeface="Arial" panose="020B0604020202020204" pitchFamily="34" charset="0"/>
                <a:cs typeface="Arial" panose="020B0604020202020204" pitchFamily="34" charset="0"/>
              </a:rPr>
              <a:t>2.	Details of current assets and liabilities;</a:t>
            </a:r>
          </a:p>
          <a:p>
            <a:pPr algn="just"/>
            <a:r>
              <a:rPr lang="en-AU" sz="2000" dirty="0">
                <a:latin typeface="Arial" panose="020B0604020202020204" pitchFamily="34" charset="0"/>
                <a:cs typeface="Arial" panose="020B0604020202020204" pitchFamily="34" charset="0"/>
              </a:rPr>
              <a:t>3.	Contributions;</a:t>
            </a:r>
          </a:p>
          <a:p>
            <a:pPr algn="just"/>
            <a:r>
              <a:rPr lang="en-AU" sz="2000" dirty="0">
                <a:latin typeface="Arial" panose="020B0604020202020204" pitchFamily="34" charset="0"/>
                <a:cs typeface="Arial" panose="020B0604020202020204" pitchFamily="34" charset="0"/>
              </a:rPr>
              <a:t>4.	Any inheritances, gifts, loans from family members;</a:t>
            </a:r>
          </a:p>
          <a:p>
            <a:pPr algn="just"/>
            <a:r>
              <a:rPr lang="en-AU" sz="2000" dirty="0">
                <a:latin typeface="Arial" panose="020B0604020202020204" pitchFamily="34" charset="0"/>
                <a:cs typeface="Arial" panose="020B0604020202020204" pitchFamily="34" charset="0"/>
              </a:rPr>
              <a:t>5.	Lottery winnings, lump sum payments, damages claims;</a:t>
            </a:r>
          </a:p>
          <a:p>
            <a:pPr algn="just"/>
            <a:r>
              <a:rPr lang="en-AU" sz="2000" dirty="0">
                <a:latin typeface="Arial" panose="020B0604020202020204" pitchFamily="34" charset="0"/>
                <a:cs typeface="Arial" panose="020B0604020202020204" pitchFamily="34" charset="0"/>
              </a:rPr>
              <a:t>6.	Section 75(2) factors;</a:t>
            </a:r>
          </a:p>
          <a:p>
            <a:pPr marL="0" indent="0" algn="just">
              <a:buNone/>
            </a:pPr>
            <a:r>
              <a:rPr lang="en-AU" sz="2000" dirty="0">
                <a:latin typeface="Arial" panose="020B0604020202020204" pitchFamily="34" charset="0"/>
                <a:cs typeface="Arial" panose="020B0604020202020204" pitchFamily="34" charset="0"/>
              </a:rPr>
              <a:t>Also be in a position to obtain information in support of a maintenance claim, and to advise about the basics of child support.</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726973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3608" y="-19932"/>
            <a:ext cx="8412131" cy="1440160"/>
          </a:xfrm>
        </p:spPr>
        <p:txBody>
          <a:bodyPr>
            <a:noAutofit/>
          </a:bodyPr>
          <a:lstStyle/>
          <a:p>
            <a:pPr algn="ctr"/>
            <a:r>
              <a:rPr lang="en-AU" sz="3200" dirty="0"/>
              <a:t>Other relevant matters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89524" y="1988840"/>
            <a:ext cx="5040560" cy="4320480"/>
          </a:xfrm>
        </p:spPr>
        <p:txBody>
          <a:bodyPr>
            <a:noAutofit/>
          </a:bodyPr>
          <a:lstStyle/>
          <a:p>
            <a:pPr algn="just"/>
            <a:r>
              <a:rPr lang="en-AU" sz="2000" dirty="0">
                <a:latin typeface="Arial" panose="020B0604020202020204" pitchFamily="34" charset="0"/>
                <a:cs typeface="Arial" panose="020B0604020202020204" pitchFamily="34" charset="0"/>
              </a:rPr>
              <a:t>Other relevant matters include:</a:t>
            </a:r>
          </a:p>
          <a:p>
            <a:pPr algn="just"/>
            <a:r>
              <a:rPr lang="en-AU" sz="2000" dirty="0">
                <a:latin typeface="Arial" panose="020B0604020202020204" pitchFamily="34" charset="0"/>
                <a:cs typeface="Arial" panose="020B0604020202020204" pitchFamily="34" charset="0"/>
              </a:rPr>
              <a:t>1.	Divorce;</a:t>
            </a:r>
          </a:p>
          <a:p>
            <a:pPr algn="just"/>
            <a:r>
              <a:rPr lang="en-AU" sz="2000" dirty="0">
                <a:latin typeface="Arial" panose="020B0604020202020204" pitchFamily="34" charset="0"/>
                <a:cs typeface="Arial" panose="020B0604020202020204" pitchFamily="34" charset="0"/>
              </a:rPr>
              <a:t>2.	Time limits;</a:t>
            </a:r>
          </a:p>
          <a:p>
            <a:pPr algn="just"/>
            <a:r>
              <a:rPr lang="en-AU" sz="2000" dirty="0">
                <a:latin typeface="Arial" panose="020B0604020202020204" pitchFamily="34" charset="0"/>
                <a:cs typeface="Arial" panose="020B0604020202020204" pitchFamily="34" charset="0"/>
              </a:rPr>
              <a:t>3.	Costs;</a:t>
            </a:r>
          </a:p>
          <a:p>
            <a:pPr algn="just"/>
            <a:r>
              <a:rPr lang="en-AU" sz="2000" dirty="0">
                <a:latin typeface="Arial" panose="020B0604020202020204" pitchFamily="34" charset="0"/>
                <a:cs typeface="Arial" panose="020B0604020202020204" pitchFamily="34" charset="0"/>
              </a:rPr>
              <a:t>4.	Advice about Wills;</a:t>
            </a:r>
          </a:p>
          <a:p>
            <a:pPr algn="just"/>
            <a:r>
              <a:rPr lang="en-AU" sz="2000" dirty="0">
                <a:latin typeface="Arial" panose="020B0604020202020204" pitchFamily="34" charset="0"/>
                <a:cs typeface="Arial" panose="020B0604020202020204" pitchFamily="34" charset="0"/>
              </a:rPr>
              <a:t>5.	Superannuation and beneficiaries;</a:t>
            </a:r>
          </a:p>
          <a:p>
            <a:pPr algn="just"/>
            <a:r>
              <a:rPr lang="en-AU" sz="2000" dirty="0">
                <a:latin typeface="Arial" panose="020B0604020202020204" pitchFamily="34" charset="0"/>
                <a:cs typeface="Arial" panose="020B0604020202020204" pitchFamily="34" charset="0"/>
              </a:rPr>
              <a:t>6.	Trusts and other entities;</a:t>
            </a:r>
          </a:p>
          <a:p>
            <a:pPr algn="just"/>
            <a:r>
              <a:rPr lang="en-AU" sz="2000" dirty="0">
                <a:latin typeface="Arial" panose="020B0604020202020204" pitchFamily="34" charset="0"/>
                <a:cs typeface="Arial" panose="020B0604020202020204" pitchFamily="34" charset="0"/>
              </a:rPr>
              <a:t>7.	Potential third parties and how their possible interests might affect the situation.</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484564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35760" y="-4534"/>
            <a:ext cx="8412131" cy="1440160"/>
          </a:xfrm>
        </p:spPr>
        <p:txBody>
          <a:bodyPr>
            <a:noAutofit/>
          </a:bodyPr>
          <a:lstStyle/>
          <a:p>
            <a:pPr algn="ctr"/>
            <a:r>
              <a:rPr lang="en-US" sz="3200" dirty="0"/>
              <a:t>Documents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US" sz="2000" dirty="0">
                <a:latin typeface="Arial" panose="020B0604020202020204" pitchFamily="34" charset="0"/>
                <a:cs typeface="Arial" panose="020B0604020202020204" pitchFamily="34" charset="0"/>
              </a:rPr>
              <a:t>Determine what documents the client has or is aware of.</a:t>
            </a:r>
          </a:p>
          <a:p>
            <a:pPr algn="just"/>
            <a:r>
              <a:rPr lang="en-US" sz="2000" dirty="0">
                <a:latin typeface="Arial" panose="020B0604020202020204" pitchFamily="34" charset="0"/>
                <a:cs typeface="Arial" panose="020B0604020202020204" pitchFamily="34" charset="0"/>
              </a:rPr>
              <a:t>The client may not be aware of how information can be obtained on their behalf from sources they may not know exist, such as Landgate and ASIC.</a:t>
            </a:r>
          </a:p>
          <a:p>
            <a:pPr algn="just"/>
            <a:r>
              <a:rPr lang="en-US" sz="2000" dirty="0">
                <a:latin typeface="Arial" panose="020B0604020202020204" pitchFamily="34" charset="0"/>
                <a:cs typeface="Arial" panose="020B0604020202020204" pitchFamily="34" charset="0"/>
              </a:rPr>
              <a:t>Explain to the client how a subpoena can be used to obtain information and against your client to check information.</a:t>
            </a:r>
          </a:p>
          <a:p>
            <a:pPr algn="just"/>
            <a:r>
              <a:rPr lang="en-US" sz="2000" dirty="0">
                <a:latin typeface="Arial" panose="020B0604020202020204" pitchFamily="34" charset="0"/>
                <a:cs typeface="Arial" panose="020B0604020202020204" pitchFamily="34" charset="0"/>
              </a:rPr>
              <a:t>Say at this point that you will need access to documents to firm up your instructions.</a:t>
            </a:r>
          </a:p>
          <a:p>
            <a:pPr algn="just"/>
            <a:r>
              <a:rPr lang="en-US" sz="2000" dirty="0">
                <a:latin typeface="Arial" panose="020B0604020202020204" pitchFamily="34" charset="0"/>
                <a:cs typeface="Arial" panose="020B0604020202020204" pitchFamily="34" charset="0"/>
              </a:rPr>
              <a:t>Read the riot act about disclosure in the closing phase of the interview.</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950052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869" y="48488"/>
            <a:ext cx="8412131" cy="1440160"/>
          </a:xfrm>
        </p:spPr>
        <p:txBody>
          <a:bodyPr>
            <a:noAutofit/>
          </a:bodyPr>
          <a:lstStyle/>
          <a:p>
            <a:pPr algn="ctr"/>
            <a:r>
              <a:rPr lang="en-AU" sz="3200" dirty="0"/>
              <a:t>Step 4 - Advising the client</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9416" y="1772816"/>
            <a:ext cx="9721080" cy="4320480"/>
          </a:xfrm>
        </p:spPr>
        <p:txBody>
          <a:bodyPr>
            <a:noAutofit/>
          </a:bodyPr>
          <a:lstStyle/>
          <a:p>
            <a:pPr algn="just"/>
            <a:r>
              <a:rPr lang="en-AU" sz="2000" dirty="0">
                <a:latin typeface="Arial" panose="020B0604020202020204" pitchFamily="34" charset="0"/>
                <a:cs typeface="Arial" panose="020B0604020202020204" pitchFamily="34" charset="0"/>
              </a:rPr>
              <a:t>At the completion of taking the history and theory development stage of the interview, you should be in a position to advise the client, even if the advice is preliminary or subject to obtaining further instructions and to any research.</a:t>
            </a:r>
          </a:p>
          <a:p>
            <a:pPr algn="just"/>
            <a:r>
              <a:rPr lang="en-AU" sz="2000" dirty="0">
                <a:latin typeface="Arial" panose="020B0604020202020204" pitchFamily="34" charset="0"/>
                <a:cs typeface="Arial" panose="020B0604020202020204" pitchFamily="34" charset="0"/>
              </a:rPr>
              <a:t>Tell the client you are going to conduct this part of the interview.</a:t>
            </a:r>
          </a:p>
          <a:p>
            <a:pPr algn="just"/>
            <a:r>
              <a:rPr lang="en-AU" sz="2000" dirty="0">
                <a:latin typeface="Arial" panose="020B0604020202020204" pitchFamily="34" charset="0"/>
                <a:cs typeface="Arial" panose="020B0604020202020204" pitchFamily="34" charset="0"/>
              </a:rPr>
              <a:t>Set out what is likely to happen if the matter was to be heard and determined by the Family Court based upon the facts given to you.</a:t>
            </a:r>
          </a:p>
          <a:p>
            <a:pPr algn="just"/>
            <a:r>
              <a:rPr lang="en-AU" sz="2000" dirty="0">
                <a:latin typeface="Arial" panose="020B0604020202020204" pitchFamily="34" charset="0"/>
                <a:cs typeface="Arial" panose="020B0604020202020204" pitchFamily="34" charset="0"/>
              </a:rPr>
              <a:t>Tell the client why you think as you do: “</a:t>
            </a:r>
            <a:r>
              <a:rPr lang="en-AU" sz="2000" i="1" dirty="0">
                <a:latin typeface="Arial" panose="020B0604020202020204" pitchFamily="34" charset="0"/>
                <a:cs typeface="Arial" panose="020B0604020202020204" pitchFamily="34" charset="0"/>
              </a:rPr>
              <a:t>Now I will give my views, based upon what I know now, to help you find a way forward.”</a:t>
            </a:r>
            <a:endParaRPr lang="en-AU" sz="2000" dirty="0">
              <a:latin typeface="Arial" panose="020B0604020202020204" pitchFamily="34" charset="0"/>
              <a:cs typeface="Arial" panose="020B0604020202020204" pitchFamily="34" charset="0"/>
            </a:endParaRPr>
          </a:p>
          <a:p>
            <a:pPr algn="just"/>
            <a:r>
              <a:rPr lang="en-AU" sz="2000" dirty="0">
                <a:latin typeface="Arial" panose="020B0604020202020204" pitchFamily="34" charset="0"/>
                <a:cs typeface="Arial" panose="020B0604020202020204" pitchFamily="34" charset="0"/>
              </a:rPr>
              <a:t>Set out the basic steps involved in the court process and what each step involves and the time delays.</a:t>
            </a:r>
          </a:p>
          <a:p>
            <a:pPr algn="just"/>
            <a:r>
              <a:rPr lang="en-AU" sz="2000" dirty="0">
                <a:latin typeface="Arial" panose="020B0604020202020204" pitchFamily="34" charset="0"/>
                <a:cs typeface="Arial" panose="020B0604020202020204" pitchFamily="34" charset="0"/>
              </a:rPr>
              <a:t>Explain how Mediation works.</a:t>
            </a:r>
          </a:p>
          <a:p>
            <a:pPr algn="just"/>
            <a:r>
              <a:rPr lang="en-AU" sz="2000" dirty="0">
                <a:latin typeface="Arial" panose="020B0604020202020204" pitchFamily="34" charset="0"/>
                <a:cs typeface="Arial" panose="020B0604020202020204" pitchFamily="34" charset="0"/>
              </a:rPr>
              <a:t>Explain the pre-action procedures at this point (financial and parenting).</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202254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3500" y="18326"/>
            <a:ext cx="8412131" cy="1440160"/>
          </a:xfrm>
        </p:spPr>
        <p:txBody>
          <a:bodyPr>
            <a:noAutofit/>
          </a:bodyPr>
          <a:lstStyle/>
          <a:p>
            <a:pPr algn="ctr"/>
            <a:r>
              <a:rPr lang="en-AU" sz="3200" dirty="0"/>
              <a:t>Step 5 - Making decisions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07468" y="1844824"/>
            <a:ext cx="9577064" cy="4608512"/>
          </a:xfrm>
        </p:spPr>
        <p:txBody>
          <a:bodyPr>
            <a:noAutofit/>
          </a:bodyPr>
          <a:lstStyle/>
          <a:p>
            <a:pPr algn="just"/>
            <a:r>
              <a:rPr lang="en-AU" sz="2000" dirty="0">
                <a:latin typeface="Arial" panose="020B0604020202020204" pitchFamily="34" charset="0"/>
                <a:cs typeface="Arial" panose="020B0604020202020204" pitchFamily="34" charset="0"/>
              </a:rPr>
              <a:t>By this point you should know most of the material facts as relayed by the client.</a:t>
            </a:r>
          </a:p>
          <a:p>
            <a:pPr algn="just"/>
            <a:r>
              <a:rPr lang="en-AU" sz="2000" dirty="0">
                <a:latin typeface="Arial" panose="020B0604020202020204" pitchFamily="34" charset="0"/>
                <a:cs typeface="Arial" panose="020B0604020202020204" pitchFamily="34" charset="0"/>
              </a:rPr>
              <a:t>the client should have a basic understanding of the court process and the way the court approaches making decisions in matters concerning a basic parenting matter and/or property proceedings.</a:t>
            </a:r>
          </a:p>
          <a:p>
            <a:pPr algn="just"/>
            <a:r>
              <a:rPr lang="en-AU" sz="2000" dirty="0">
                <a:latin typeface="Arial" panose="020B0604020202020204" pitchFamily="34" charset="0"/>
                <a:cs typeface="Arial" panose="020B0604020202020204" pitchFamily="34" charset="0"/>
              </a:rPr>
              <a:t>It may be necessary to help the client to consider the options available. </a:t>
            </a:r>
            <a:r>
              <a:rPr lang="en-AU" sz="2000" dirty="0" err="1">
                <a:latin typeface="Arial" panose="020B0604020202020204" pitchFamily="34" charset="0"/>
                <a:cs typeface="Arial" panose="020B0604020202020204" pitchFamily="34" charset="0"/>
              </a:rPr>
              <a:t>Eg</a:t>
            </a:r>
            <a:r>
              <a:rPr lang="en-AU" sz="2000" dirty="0">
                <a:latin typeface="Arial" panose="020B0604020202020204" pitchFamily="34" charset="0"/>
                <a:cs typeface="Arial" panose="020B0604020202020204" pitchFamily="34" charset="0"/>
              </a:rPr>
              <a:t>, should he client:</a:t>
            </a:r>
          </a:p>
          <a:p>
            <a:pPr lvl="1" algn="just"/>
            <a:r>
              <a:rPr lang="en-AU" dirty="0">
                <a:latin typeface="Arial" panose="020B0604020202020204" pitchFamily="34" charset="0"/>
                <a:cs typeface="Arial" panose="020B0604020202020204" pitchFamily="34" charset="0"/>
              </a:rPr>
              <a:t>commence negotiations.  If yes, then by letter or directly with their former partner;</a:t>
            </a:r>
          </a:p>
          <a:p>
            <a:pPr lvl="1" algn="just"/>
            <a:r>
              <a:rPr lang="en-AU" dirty="0">
                <a:latin typeface="Arial" panose="020B0604020202020204" pitchFamily="34" charset="0"/>
                <a:cs typeface="Arial" panose="020B0604020202020204" pitchFamily="34" charset="0"/>
              </a:rPr>
              <a:t>commence mediation (property and parenting);</a:t>
            </a:r>
          </a:p>
          <a:p>
            <a:pPr lvl="1" algn="just"/>
            <a:r>
              <a:rPr lang="en-AU" dirty="0">
                <a:latin typeface="Arial" panose="020B0604020202020204" pitchFamily="34" charset="0"/>
                <a:cs typeface="Arial" panose="020B0604020202020204" pitchFamily="34" charset="0"/>
              </a:rPr>
              <a:t>If mediation was about parenting, and wasn’t successful, obtain a S60I certificate and commence proceedings;</a:t>
            </a:r>
          </a:p>
          <a:p>
            <a:pPr lvl="1" algn="just"/>
            <a:r>
              <a:rPr lang="en-AU" dirty="0">
                <a:latin typeface="Arial" panose="020B0604020202020204" pitchFamily="34" charset="0"/>
                <a:cs typeface="Arial" panose="020B0604020202020204" pitchFamily="34" charset="0"/>
              </a:rPr>
              <a:t>If mediation was about property, commence proceedings, having complied with the pre action procedures. </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93858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2060848"/>
            <a:ext cx="4608512" cy="4032448"/>
          </a:xfrm>
        </p:spPr>
        <p:txBody>
          <a:bodyPr>
            <a:noAutofit/>
          </a:bodyPr>
          <a:lstStyle/>
          <a:p>
            <a:pPr marL="0" indent="0">
              <a:buNone/>
            </a:pPr>
            <a:r>
              <a:rPr lang="en-GB" sz="2800" dirty="0"/>
              <a:t>The candidate may bring written material to the interview including instruction sheets or notes.  </a:t>
            </a:r>
          </a:p>
          <a:p>
            <a:pPr marL="0" indent="0">
              <a:buNone/>
            </a:pPr>
            <a:endParaRPr lang="en-GB" sz="2800" dirty="0"/>
          </a:p>
          <a:p>
            <a:pPr marL="0" indent="0">
              <a:buNone/>
            </a:pPr>
            <a:r>
              <a:rPr lang="en-GB" sz="2800" dirty="0"/>
              <a:t>None of this will form part of the assessment.</a:t>
            </a:r>
          </a:p>
          <a:p>
            <a:pPr marL="0" indent="0">
              <a:buNone/>
            </a:pPr>
            <a:endParaRPr lang="en-AU" sz="2800" dirty="0"/>
          </a:p>
        </p:txBody>
      </p:sp>
      <p:pic>
        <p:nvPicPr>
          <p:cNvPr id="4" name="Picture 3"/>
          <p:cNvPicPr>
            <a:picLocks noChangeAspect="1"/>
          </p:cNvPicPr>
          <p:nvPr/>
        </p:nvPicPr>
        <p:blipFill>
          <a:blip r:embed="rId3"/>
          <a:stretch>
            <a:fillRect/>
          </a:stretch>
        </p:blipFill>
        <p:spPr>
          <a:xfrm>
            <a:off x="5999313" y="1484784"/>
            <a:ext cx="6169236" cy="4878000"/>
          </a:xfrm>
          <a:prstGeom prst="rect">
            <a:avLst/>
          </a:prstGeom>
        </p:spPr>
      </p:pic>
      <p:sp>
        <p:nvSpPr>
          <p:cNvPr id="5" name="Title 1">
            <a:extLst>
              <a:ext uri="{FF2B5EF4-FFF2-40B4-BE49-F238E27FC236}">
                <a16:creationId xmlns:a16="http://schemas.microsoft.com/office/drawing/2014/main" id="{694D13F9-FDD3-403D-A937-C632286B3759}"/>
              </a:ext>
            </a:extLst>
          </p:cNvPr>
          <p:cNvSpPr txBox="1">
            <a:spLocks/>
          </p:cNvSpPr>
          <p:nvPr/>
        </p:nvSpPr>
        <p:spPr>
          <a:xfrm>
            <a:off x="4871864" y="0"/>
            <a:ext cx="7332011"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AU" sz="3200" dirty="0"/>
              <a:t>Accreditation Setting Up</a:t>
            </a:r>
            <a:endParaRPr lang="en-A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294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14626" y="0"/>
            <a:ext cx="8412131" cy="1440160"/>
          </a:xfrm>
        </p:spPr>
        <p:txBody>
          <a:bodyPr>
            <a:noAutofit/>
          </a:bodyPr>
          <a:lstStyle/>
          <a:p>
            <a:pPr algn="ctr"/>
            <a:r>
              <a:rPr lang="en-US" sz="3200" dirty="0"/>
              <a:t>Costs and summing up</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7448" y="2027620"/>
            <a:ext cx="10081120" cy="4320480"/>
          </a:xfrm>
        </p:spPr>
        <p:txBody>
          <a:bodyPr>
            <a:noAutofit/>
          </a:bodyPr>
          <a:lstStyle/>
          <a:p>
            <a:pPr algn="just"/>
            <a:r>
              <a:rPr lang="en-US" sz="2000" dirty="0">
                <a:latin typeface="Arial" panose="020B0604020202020204" pitchFamily="34" charset="0"/>
                <a:cs typeface="Arial" panose="020B0604020202020204" pitchFamily="34" charset="0"/>
              </a:rPr>
              <a:t>Having reached the point when you can give advice, tell the client about costs.</a:t>
            </a:r>
          </a:p>
          <a:p>
            <a:pPr algn="just"/>
            <a:r>
              <a:rPr lang="en-US" sz="2000" dirty="0">
                <a:latin typeface="Arial" panose="020B0604020202020204" pitchFamily="34" charset="0"/>
                <a:cs typeface="Arial" panose="020B0604020202020204" pitchFamily="34" charset="0"/>
              </a:rPr>
              <a:t>The general feeling in the literature is that although hourly rates are useful to know, it is also important to give the client a range of the likely costs of each option available to them. But obviously you have to tell the client about hourly rates.</a:t>
            </a:r>
          </a:p>
          <a:p>
            <a:pPr algn="just"/>
            <a:r>
              <a:rPr lang="en-US" sz="2000" dirty="0">
                <a:latin typeface="Arial" panose="020B0604020202020204" pitchFamily="34" charset="0"/>
                <a:cs typeface="Arial" panose="020B0604020202020204" pitchFamily="34" charset="0"/>
              </a:rPr>
              <a:t>Tell the client about our cost agreement, and what to expect when they receive it.</a:t>
            </a:r>
          </a:p>
          <a:p>
            <a:pPr algn="just"/>
            <a:r>
              <a:rPr lang="en-US" sz="2000" dirty="0">
                <a:latin typeface="Arial" panose="020B0604020202020204" pitchFamily="34" charset="0"/>
                <a:cs typeface="Arial" panose="020B0604020202020204" pitchFamily="34" charset="0"/>
              </a:rPr>
              <a:t>Inform them they will be asked to pay funds into trust.</a:t>
            </a:r>
          </a:p>
          <a:p>
            <a:pPr algn="just"/>
            <a:r>
              <a:rPr lang="en-US" sz="2000" dirty="0">
                <a:latin typeface="Arial" panose="020B0604020202020204" pitchFamily="34" charset="0"/>
                <a:cs typeface="Arial" panose="020B0604020202020204" pitchFamily="34" charset="0"/>
              </a:rPr>
              <a:t>If the matter is urgent, tell them the cost agreement will be sent out to them as quickly as possible and give an explanation about how you will act urgently in the matter.</a:t>
            </a:r>
          </a:p>
          <a:p>
            <a:pPr algn="just"/>
            <a:r>
              <a:rPr lang="en-US" sz="2000" dirty="0">
                <a:latin typeface="Arial" panose="020B0604020202020204" pitchFamily="34" charset="0"/>
                <a:cs typeface="Arial" panose="020B0604020202020204" pitchFamily="34" charset="0"/>
              </a:rPr>
              <a:t>At this point give the client a brief run down about what they will need to do over the next few days.</a:t>
            </a: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017595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4534"/>
            <a:ext cx="8412131" cy="1440160"/>
          </a:xfrm>
        </p:spPr>
        <p:txBody>
          <a:bodyPr>
            <a:noAutofit/>
          </a:bodyPr>
          <a:lstStyle/>
          <a:p>
            <a:pPr algn="ctr"/>
            <a:r>
              <a:rPr lang="en-US" sz="3200" dirty="0"/>
              <a:t>Costs and summing up</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marL="114300" indent="0" algn="just">
              <a:buNone/>
            </a:pPr>
            <a:r>
              <a:rPr lang="en-US" sz="2000" dirty="0">
                <a:latin typeface="Arial" panose="020B0604020202020204" pitchFamily="34" charset="0"/>
                <a:cs typeface="Arial" panose="020B0604020202020204" pitchFamily="34" charset="0"/>
              </a:rPr>
              <a:t>To prepare property on behalf of the client, for example:</a:t>
            </a:r>
          </a:p>
          <a:p>
            <a:pPr marL="571500" indent="-457200" algn="just">
              <a:buAutoNum type="arabicPeriod"/>
            </a:pPr>
            <a:r>
              <a:rPr lang="en-US" sz="2000" dirty="0">
                <a:latin typeface="Arial" panose="020B0604020202020204" pitchFamily="34" charset="0"/>
                <a:cs typeface="Arial" panose="020B0604020202020204" pitchFamily="34" charset="0"/>
              </a:rPr>
              <a:t>A full proof of evidence will be necessary.  Make arrangements for this to happen;</a:t>
            </a:r>
          </a:p>
          <a:p>
            <a:pPr marL="571500" indent="-457200" algn="just">
              <a:buAutoNum type="arabicPeriod"/>
            </a:pPr>
            <a:r>
              <a:rPr lang="en-US" sz="2000" dirty="0">
                <a:latin typeface="Arial" panose="020B0604020202020204" pitchFamily="34" charset="0"/>
                <a:cs typeface="Arial" panose="020B0604020202020204" pitchFamily="34" charset="0"/>
              </a:rPr>
              <a:t>A Form 13 needs to be prepared: arrange for this as well;</a:t>
            </a:r>
          </a:p>
          <a:p>
            <a:pPr marL="571500" indent="-457200" algn="just">
              <a:buAutoNum type="arabicPeriod"/>
            </a:pPr>
            <a:r>
              <a:rPr lang="en-US" sz="2000" dirty="0">
                <a:latin typeface="Arial" panose="020B0604020202020204" pitchFamily="34" charset="0"/>
                <a:cs typeface="Arial" panose="020B0604020202020204" pitchFamily="34" charset="0"/>
              </a:rPr>
              <a:t>The cost agreement needs to be signed out of the office and returned and funds paid into trust;</a:t>
            </a:r>
          </a:p>
          <a:p>
            <a:pPr marL="571500" indent="-457200" algn="just">
              <a:buAutoNum type="arabicPeriod"/>
            </a:pPr>
            <a:r>
              <a:rPr lang="en-US" sz="2000" dirty="0">
                <a:latin typeface="Arial" panose="020B0604020202020204" pitchFamily="34" charset="0"/>
                <a:cs typeface="Arial" panose="020B0604020202020204" pitchFamily="34" charset="0"/>
              </a:rPr>
              <a:t>When the cost agreement has been returned, and funds paid into trust a letter of advice should be sent to the client </a:t>
            </a:r>
            <a:r>
              <a:rPr lang="en-US" sz="2000" dirty="0" err="1">
                <a:latin typeface="Arial" panose="020B0604020202020204" pitchFamily="34" charset="0"/>
                <a:cs typeface="Arial" panose="020B0604020202020204" pitchFamily="34" charset="0"/>
              </a:rPr>
              <a:t>summarising</a:t>
            </a:r>
            <a:r>
              <a:rPr lang="en-US" sz="2000" dirty="0">
                <a:latin typeface="Arial" panose="020B0604020202020204" pitchFamily="34" charset="0"/>
                <a:cs typeface="Arial" panose="020B0604020202020204" pitchFamily="34" charset="0"/>
              </a:rPr>
              <a:t> the interview, providing the advice which can be given at this stage, and advising formally as to the documents and information required from this point onwards.</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13278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98550"/>
            <a:ext cx="8412131" cy="1440160"/>
          </a:xfrm>
        </p:spPr>
        <p:txBody>
          <a:bodyPr>
            <a:noAutofit/>
          </a:bodyPr>
          <a:lstStyle/>
          <a:p>
            <a:pPr algn="ctr"/>
            <a:r>
              <a:rPr lang="en-US" sz="3200" dirty="0"/>
              <a:t>Capacity</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US" sz="2000" dirty="0">
                <a:latin typeface="Arial" panose="020B0604020202020204" pitchFamily="34" charset="0"/>
                <a:cs typeface="Arial" panose="020B0604020202020204" pitchFamily="34" charset="0"/>
              </a:rPr>
              <a:t>A lawyer should not act when a client lacks capacity to give instructions or to enter into the transaction the subject of the instructions.</a:t>
            </a:r>
          </a:p>
          <a:p>
            <a:pPr algn="just"/>
            <a:r>
              <a:rPr lang="en-US" sz="2000" dirty="0">
                <a:latin typeface="Arial" panose="020B0604020202020204" pitchFamily="34" charset="0"/>
                <a:cs typeface="Arial" panose="020B0604020202020204" pitchFamily="34" charset="0"/>
              </a:rPr>
              <a:t>To do so exposes the lawyer to civil and disciplinary action.</a:t>
            </a:r>
          </a:p>
          <a:p>
            <a:pPr algn="just"/>
            <a:r>
              <a:rPr lang="en-US" sz="2000" dirty="0">
                <a:latin typeface="Arial" panose="020B0604020202020204" pitchFamily="34" charset="0"/>
                <a:cs typeface="Arial" panose="020B0604020202020204" pitchFamily="34" charset="0"/>
              </a:rPr>
              <a:t>Assessing capacity can be difficult for a variety of reasons.  The legal test for capacity may vary depending upon the transaction the subject of the client’s instructions.  For example, a person who makes a power of attorney and a Will at the same time may be found to have capacity to appoint an attorney but not to make the Will.</a:t>
            </a:r>
          </a:p>
          <a:p>
            <a:pPr algn="just"/>
            <a:r>
              <a:rPr lang="en-US" sz="2000" dirty="0">
                <a:latin typeface="Arial" panose="020B0604020202020204" pitchFamily="34" charset="0"/>
                <a:cs typeface="Arial" panose="020B0604020202020204" pitchFamily="34" charset="0"/>
              </a:rPr>
              <a:t>Capacity is also decision specific in that a person’s capacity can vary in different circumstances and at different times.  A range of factors can affect capacity, including the current environment, illicit drug use, the stress which accompanies marriage breakdown, and obviously mental illness.</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895128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30162"/>
            <a:ext cx="8412131" cy="1440160"/>
          </a:xfrm>
        </p:spPr>
        <p:txBody>
          <a:bodyPr>
            <a:noAutofit/>
          </a:bodyPr>
          <a:lstStyle/>
          <a:p>
            <a:pPr algn="ctr"/>
            <a:r>
              <a:rPr lang="en-US" sz="3200" dirty="0"/>
              <a:t>Capacity</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algn="just"/>
            <a:r>
              <a:rPr lang="en-US" sz="2000" dirty="0">
                <a:latin typeface="Arial" panose="020B0604020202020204" pitchFamily="34" charset="0"/>
                <a:cs typeface="Arial" panose="020B0604020202020204" pitchFamily="34" charset="0"/>
              </a:rPr>
              <a:t>If you think capacity is an issue, obtain a medical expert opinion.</a:t>
            </a:r>
          </a:p>
          <a:p>
            <a:pPr algn="just"/>
            <a:r>
              <a:rPr lang="en-US" sz="2000" dirty="0">
                <a:latin typeface="Arial" panose="020B0604020202020204" pitchFamily="34" charset="0"/>
                <a:cs typeface="Arial" panose="020B0604020202020204" pitchFamily="34" charset="0"/>
              </a:rPr>
              <a:t>If you believe capacity is an issue, explain to the client that without expert assistance, you may not be able to act.</a:t>
            </a:r>
          </a:p>
          <a:p>
            <a:pPr algn="just"/>
            <a:r>
              <a:rPr lang="en-US" sz="2000" dirty="0">
                <a:latin typeface="Arial" panose="020B0604020202020204" pitchFamily="34" charset="0"/>
                <a:cs typeface="Arial" panose="020B0604020202020204" pitchFamily="34" charset="0"/>
              </a:rPr>
              <a:t>Be aware of relevant guidelines published by professional associations and government agencies about the issue of client capacity.</a:t>
            </a:r>
          </a:p>
          <a:p>
            <a:pPr algn="just"/>
            <a:r>
              <a:rPr lang="en-US" sz="2000" dirty="0">
                <a:latin typeface="Arial" panose="020B0604020202020204" pitchFamily="34" charset="0"/>
                <a:cs typeface="Arial" panose="020B0604020202020204" pitchFamily="34" charset="0"/>
              </a:rPr>
              <a:t>The Law Society of WA provides capacity guidelines.  </a:t>
            </a: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677950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100" y="30162"/>
            <a:ext cx="8412131" cy="1440160"/>
          </a:xfrm>
        </p:spPr>
        <p:txBody>
          <a:bodyPr>
            <a:noAutofit/>
          </a:bodyPr>
          <a:lstStyle/>
          <a:p>
            <a:pPr algn="ctr"/>
            <a:r>
              <a:rPr lang="en-US" sz="3200" dirty="0"/>
              <a:t>Other reading</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9376" y="2079922"/>
            <a:ext cx="3672408" cy="4320480"/>
          </a:xfrm>
        </p:spPr>
        <p:txBody>
          <a:bodyPr>
            <a:noAutofit/>
          </a:bodyPr>
          <a:lstStyle/>
          <a:p>
            <a:pPr algn="just"/>
            <a:r>
              <a:rPr lang="en-US" sz="2000" dirty="0">
                <a:latin typeface="Arial" panose="020B0604020202020204" pitchFamily="34" charset="0"/>
                <a:cs typeface="Arial" panose="020B0604020202020204" pitchFamily="34" charset="0"/>
              </a:rPr>
              <a:t>CCH has an article called “The Initial Interview”, which is well worth reading. </a:t>
            </a:r>
          </a:p>
          <a:p>
            <a:pPr marL="114300" indent="0" algn="just">
              <a:buNone/>
            </a:pPr>
            <a:endParaRPr lang="en-AU" sz="2000" dirty="0">
              <a:latin typeface="Arial" panose="020B0604020202020204" pitchFamily="34" charset="0"/>
              <a:cs typeface="Arial" panose="020B0604020202020204" pitchFamily="34" charset="0"/>
            </a:endParaRPr>
          </a:p>
          <a:p>
            <a:pPr marL="0" indent="0" algn="just">
              <a:buNone/>
            </a:pPr>
            <a:endParaRPr lang="en-AU" sz="2000" dirty="0">
              <a:latin typeface="Arial" panose="020B0604020202020204" pitchFamily="34" charset="0"/>
              <a:cs typeface="Arial" panose="020B0604020202020204" pitchFamily="34" charset="0"/>
            </a:endParaRPr>
          </a:p>
        </p:txBody>
      </p:sp>
      <p:sp>
        <p:nvSpPr>
          <p:cNvPr id="4" name="AutoShape 2" descr=" "/>
          <p:cNvSpPr>
            <a:spLocks noChangeAspect="1" noChangeArrowheads="1"/>
          </p:cNvSpPr>
          <p:nvPr/>
        </p:nvSpPr>
        <p:spPr bwMode="auto">
          <a:xfrm>
            <a:off x="1587500" y="-7318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 "/>
          <p:cNvSpPr>
            <a:spLocks noChangeAspect="1" noChangeArrowheads="1"/>
          </p:cNvSpPr>
          <p:nvPr/>
        </p:nvSpPr>
        <p:spPr bwMode="auto">
          <a:xfrm>
            <a:off x="1739900" y="-579438"/>
            <a:ext cx="19812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stretch>
            <a:fillRect/>
          </a:stretch>
        </p:blipFill>
        <p:spPr>
          <a:xfrm>
            <a:off x="5638349" y="1470322"/>
            <a:ext cx="6553651" cy="4849702"/>
          </a:xfrm>
          <a:prstGeom prst="rect">
            <a:avLst/>
          </a:prstGeom>
        </p:spPr>
      </p:pic>
    </p:spTree>
    <p:extLst>
      <p:ext uri="{BB962C8B-B14F-4D97-AF65-F5344CB8AC3E}">
        <p14:creationId xmlns:p14="http://schemas.microsoft.com/office/powerpoint/2010/main" val="5198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DC0D3-96E9-4E05-91CE-332FCE952A11}"/>
              </a:ext>
            </a:extLst>
          </p:cNvPr>
          <p:cNvSpPr>
            <a:spLocks noGrp="1"/>
          </p:cNvSpPr>
          <p:nvPr>
            <p:ph idx="1"/>
          </p:nvPr>
        </p:nvSpPr>
        <p:spPr>
          <a:xfrm>
            <a:off x="680321" y="2336873"/>
            <a:ext cx="10456239" cy="3599316"/>
          </a:xfrm>
        </p:spPr>
        <p:txBody>
          <a:bodyPr>
            <a:normAutofit/>
          </a:bodyPr>
          <a:lstStyle/>
          <a:p>
            <a:r>
              <a:rPr lang="en-GB" sz="3200" dirty="0"/>
              <a:t>Candidates will be assessed on the following:</a:t>
            </a:r>
          </a:p>
          <a:p>
            <a:r>
              <a:rPr lang="en-GB" sz="3200" b="1" dirty="0">
                <a:solidFill>
                  <a:srgbClr val="F15D2F"/>
                </a:solidFill>
              </a:rPr>
              <a:t>1.</a:t>
            </a:r>
            <a:r>
              <a:rPr lang="en-GB" sz="3200" dirty="0"/>
              <a:t>	Their ability to gather and assess instructions;</a:t>
            </a:r>
          </a:p>
          <a:p>
            <a:r>
              <a:rPr lang="en-GB" sz="3200" b="1" dirty="0">
                <a:solidFill>
                  <a:srgbClr val="F15D2F"/>
                </a:solidFill>
              </a:rPr>
              <a:t>2.</a:t>
            </a:r>
            <a:r>
              <a:rPr lang="en-GB" sz="3200" dirty="0"/>
              <a:t>	Their ability to give advice;</a:t>
            </a:r>
          </a:p>
          <a:p>
            <a:r>
              <a:rPr lang="en-GB" sz="3200" b="1" dirty="0">
                <a:solidFill>
                  <a:srgbClr val="F15D2F"/>
                </a:solidFill>
              </a:rPr>
              <a:t>3.</a:t>
            </a:r>
            <a:r>
              <a:rPr lang="en-GB" sz="3200" dirty="0"/>
              <a:t>	Evidence of rapport, empathy, attitude; and</a:t>
            </a:r>
          </a:p>
          <a:p>
            <a:r>
              <a:rPr lang="en-GB" sz="3200" b="1" dirty="0">
                <a:solidFill>
                  <a:srgbClr val="F15D2F"/>
                </a:solidFill>
              </a:rPr>
              <a:t>4.</a:t>
            </a:r>
            <a:r>
              <a:rPr lang="en-GB" sz="3200" dirty="0"/>
              <a:t>	Ability to communicate clearly and appropriately.</a:t>
            </a:r>
            <a:endParaRPr lang="en-AU" sz="3200" dirty="0"/>
          </a:p>
        </p:txBody>
      </p:sp>
      <p:sp>
        <p:nvSpPr>
          <p:cNvPr id="4" name="Title 1">
            <a:extLst>
              <a:ext uri="{FF2B5EF4-FFF2-40B4-BE49-F238E27FC236}">
                <a16:creationId xmlns:a16="http://schemas.microsoft.com/office/drawing/2014/main" id="{34E9944A-E949-4E22-AF94-FF3C2C66ACA4}"/>
              </a:ext>
            </a:extLst>
          </p:cNvPr>
          <p:cNvSpPr txBox="1">
            <a:spLocks/>
          </p:cNvSpPr>
          <p:nvPr/>
        </p:nvSpPr>
        <p:spPr>
          <a:xfrm>
            <a:off x="4871864" y="0"/>
            <a:ext cx="7332011"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AU" sz="3200" dirty="0"/>
              <a:t>Assessment Criteria (Summary)</a:t>
            </a:r>
            <a:endParaRPr lang="en-A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82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869" y="0"/>
            <a:ext cx="8412131" cy="1440160"/>
          </a:xfrm>
        </p:spPr>
        <p:txBody>
          <a:bodyPr>
            <a:noAutofit/>
          </a:bodyPr>
          <a:lstStyle/>
          <a:p>
            <a:pPr algn="ctr"/>
            <a:r>
              <a:rPr lang="en-AU" sz="3200" dirty="0"/>
              <a:t>Five Basic Steps - Interview Process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032448"/>
          </a:xfrm>
        </p:spPr>
        <p:txBody>
          <a:bodyPr>
            <a:noAutofit/>
          </a:bodyPr>
          <a:lstStyle/>
          <a:p>
            <a:r>
              <a:rPr lang="en-AU" sz="2000" dirty="0">
                <a:latin typeface="Arial" panose="020B0604020202020204" pitchFamily="34" charset="0"/>
                <a:cs typeface="Arial" panose="020B0604020202020204" pitchFamily="34" charset="0"/>
              </a:rPr>
              <a:t>1.	Establishing the issues;</a:t>
            </a:r>
          </a:p>
          <a:p>
            <a:r>
              <a:rPr lang="en-AU" sz="2000" dirty="0">
                <a:latin typeface="Arial" panose="020B0604020202020204" pitchFamily="34" charset="0"/>
                <a:cs typeface="Arial" panose="020B0604020202020204" pitchFamily="34" charset="0"/>
              </a:rPr>
              <a:t>2.	Setting the ground rules;</a:t>
            </a:r>
          </a:p>
          <a:p>
            <a:r>
              <a:rPr lang="en-AU" sz="2000" dirty="0">
                <a:latin typeface="Arial" panose="020B0604020202020204" pitchFamily="34" charset="0"/>
                <a:cs typeface="Arial" panose="020B0604020202020204" pitchFamily="34" charset="0"/>
              </a:rPr>
              <a:t>3.	Gathering the facts;</a:t>
            </a:r>
          </a:p>
          <a:p>
            <a:r>
              <a:rPr lang="en-AU" sz="2000" dirty="0">
                <a:latin typeface="Arial" panose="020B0604020202020204" pitchFamily="34" charset="0"/>
                <a:cs typeface="Arial" panose="020B0604020202020204" pitchFamily="34" charset="0"/>
              </a:rPr>
              <a:t>4.	Advising the client;</a:t>
            </a:r>
          </a:p>
          <a:p>
            <a:r>
              <a:rPr lang="en-AU" sz="2000" dirty="0">
                <a:latin typeface="Arial" panose="020B0604020202020204" pitchFamily="34" charset="0"/>
                <a:cs typeface="Arial" panose="020B0604020202020204" pitchFamily="34" charset="0"/>
              </a:rPr>
              <a:t>5.	Assisting the client to make decisions.</a:t>
            </a:r>
          </a:p>
        </p:txBody>
      </p:sp>
      <p:pic>
        <p:nvPicPr>
          <p:cNvPr id="4" name="Picture 3"/>
          <p:cNvPicPr>
            <a:picLocks noChangeAspect="1"/>
          </p:cNvPicPr>
          <p:nvPr/>
        </p:nvPicPr>
        <p:blipFill>
          <a:blip r:embed="rId2"/>
          <a:stretch>
            <a:fillRect/>
          </a:stretch>
        </p:blipFill>
        <p:spPr>
          <a:xfrm>
            <a:off x="8688289" y="1486190"/>
            <a:ext cx="3503712" cy="4895138"/>
          </a:xfrm>
          <a:prstGeom prst="rect">
            <a:avLst/>
          </a:prstGeom>
        </p:spPr>
      </p:pic>
    </p:spTree>
    <p:extLst>
      <p:ext uri="{BB962C8B-B14F-4D97-AF65-F5344CB8AC3E}">
        <p14:creationId xmlns:p14="http://schemas.microsoft.com/office/powerpoint/2010/main" val="381366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7E5C-0632-4093-95B8-577D28C14492}"/>
              </a:ext>
            </a:extLst>
          </p:cNvPr>
          <p:cNvSpPr>
            <a:spLocks noGrp="1"/>
          </p:cNvSpPr>
          <p:nvPr>
            <p:ph type="title" idx="4294967295"/>
          </p:nvPr>
        </p:nvSpPr>
        <p:spPr>
          <a:xfrm>
            <a:off x="4367808" y="188640"/>
            <a:ext cx="7741653" cy="1080938"/>
          </a:xfrm>
        </p:spPr>
        <p:txBody>
          <a:bodyPr/>
          <a:lstStyle/>
          <a:p>
            <a:pPr algn="ctr"/>
            <a:r>
              <a:rPr lang="en-GB" dirty="0"/>
              <a:t>Extract the basic facts</a:t>
            </a:r>
            <a:endParaRPr lang="en-AU" dirty="0"/>
          </a:p>
        </p:txBody>
      </p:sp>
      <p:sp>
        <p:nvSpPr>
          <p:cNvPr id="3" name="Content Placeholder 2">
            <a:extLst>
              <a:ext uri="{FF2B5EF4-FFF2-40B4-BE49-F238E27FC236}">
                <a16:creationId xmlns:a16="http://schemas.microsoft.com/office/drawing/2014/main" id="{24DA83FA-B402-40D3-9CF8-E67FBE7A2A66}"/>
              </a:ext>
            </a:extLst>
          </p:cNvPr>
          <p:cNvSpPr>
            <a:spLocks noGrp="1"/>
          </p:cNvSpPr>
          <p:nvPr>
            <p:ph idx="1"/>
          </p:nvPr>
        </p:nvSpPr>
        <p:spPr/>
        <p:txBody>
          <a:bodyPr>
            <a:normAutofit/>
          </a:bodyPr>
          <a:lstStyle/>
          <a:p>
            <a:r>
              <a:rPr lang="en-GB" dirty="0"/>
              <a:t>The best way to commence an interview is to extract the basic facts:</a:t>
            </a:r>
          </a:p>
          <a:p>
            <a:r>
              <a:rPr lang="en-GB" dirty="0"/>
              <a:t>1.	DOB of and names of parties and children;</a:t>
            </a:r>
          </a:p>
          <a:p>
            <a:r>
              <a:rPr lang="en-GB" dirty="0"/>
              <a:t>2.	Date and place of marriage and separation;</a:t>
            </a:r>
          </a:p>
          <a:p>
            <a:r>
              <a:rPr lang="en-GB" dirty="0"/>
              <a:t>3.	Outline of property owned;</a:t>
            </a:r>
          </a:p>
          <a:p>
            <a:r>
              <a:rPr lang="en-GB" dirty="0"/>
              <a:t>4.	Occupations and income;</a:t>
            </a:r>
          </a:p>
          <a:p>
            <a:r>
              <a:rPr lang="en-GB" dirty="0"/>
              <a:t>5. Children’s schooling.</a:t>
            </a:r>
          </a:p>
          <a:p>
            <a:r>
              <a:rPr lang="en-GB" dirty="0"/>
              <a:t>Note that all of the above are “closed questions”.</a:t>
            </a:r>
            <a:endParaRPr lang="en-AU" dirty="0"/>
          </a:p>
        </p:txBody>
      </p:sp>
    </p:spTree>
    <p:extLst>
      <p:ext uri="{BB962C8B-B14F-4D97-AF65-F5344CB8AC3E}">
        <p14:creationId xmlns:p14="http://schemas.microsoft.com/office/powerpoint/2010/main" val="204486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7808" y="23623"/>
            <a:ext cx="7764059" cy="1440160"/>
          </a:xfrm>
        </p:spPr>
        <p:txBody>
          <a:bodyPr>
            <a:noAutofit/>
          </a:bodyPr>
          <a:lstStyle/>
          <a:p>
            <a:pPr algn="ctr"/>
            <a:r>
              <a:rPr lang="en-AU" sz="3200" dirty="0"/>
              <a:t>Step 1: Establishing the Issues</a:t>
            </a:r>
            <a:endParaRPr lang="en-AU"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5520" y="2132856"/>
            <a:ext cx="8424936" cy="4320480"/>
          </a:xfrm>
        </p:spPr>
        <p:txBody>
          <a:bodyPr>
            <a:noAutofit/>
          </a:bodyPr>
          <a:lstStyle/>
          <a:p>
            <a:pPr marL="0" indent="0" algn="just">
              <a:buNone/>
            </a:pPr>
            <a:r>
              <a:rPr lang="en-AU" sz="2000" dirty="0">
                <a:latin typeface="Arial" panose="020B0604020202020204" pitchFamily="34" charset="0"/>
                <a:cs typeface="Arial" panose="020B0604020202020204" pitchFamily="34" charset="0"/>
              </a:rPr>
              <a:t>The initial question solicitors often ask a Family Law client is:</a:t>
            </a:r>
          </a:p>
          <a:p>
            <a:pPr marL="0" indent="0" algn="just">
              <a:buNone/>
            </a:pPr>
            <a:r>
              <a:rPr lang="en-AU" sz="2000" dirty="0">
                <a:latin typeface="Arial" panose="020B0604020202020204" pitchFamily="34" charset="0"/>
                <a:cs typeface="Arial" panose="020B0604020202020204" pitchFamily="34" charset="0"/>
              </a:rPr>
              <a:t>“How can I help you?”</a:t>
            </a:r>
          </a:p>
          <a:p>
            <a:pPr marL="0" indent="0" algn="just">
              <a:buNone/>
            </a:pPr>
            <a:r>
              <a:rPr lang="en-AU" sz="2000" dirty="0">
                <a:latin typeface="Arial" panose="020B0604020202020204" pitchFamily="34" charset="0"/>
                <a:cs typeface="Arial" panose="020B0604020202020204" pitchFamily="34" charset="0"/>
              </a:rPr>
              <a:t>One of two responses is likely:</a:t>
            </a:r>
          </a:p>
          <a:p>
            <a:pPr marL="457200" indent="-457200" algn="just">
              <a:buAutoNum type="arabicPeriod"/>
            </a:pPr>
            <a:r>
              <a:rPr lang="en-AU" sz="2000" dirty="0">
                <a:latin typeface="Arial" panose="020B0604020202020204" pitchFamily="34" charset="0"/>
                <a:cs typeface="Arial" panose="020B0604020202020204" pitchFamily="34" charset="0"/>
              </a:rPr>
              <a:t>Rambling answer where the client loses their way;</a:t>
            </a:r>
          </a:p>
          <a:p>
            <a:pPr marL="457200" indent="-457200" algn="just">
              <a:buAutoNum type="arabicPeriod"/>
            </a:pPr>
            <a:r>
              <a:rPr lang="en-AU" sz="2000" dirty="0">
                <a:latin typeface="Arial" panose="020B0604020202020204" pitchFamily="34" charset="0"/>
                <a:cs typeface="Arial" panose="020B0604020202020204" pitchFamily="34" charset="0"/>
              </a:rPr>
              <a:t>“Where do I start?”</a:t>
            </a:r>
          </a:p>
          <a:p>
            <a:pPr marL="0" indent="0" algn="just">
              <a:buNone/>
            </a:pPr>
            <a:r>
              <a:rPr lang="en-AU" sz="2000" dirty="0">
                <a:latin typeface="Arial" panose="020B0604020202020204" pitchFamily="34" charset="0"/>
                <a:cs typeface="Arial" panose="020B0604020202020204" pitchFamily="34" charset="0"/>
              </a:rPr>
              <a:t>There are better ways to commence an interview.</a:t>
            </a:r>
          </a:p>
          <a:p>
            <a:pPr marL="0" indent="0" algn="just">
              <a:buNone/>
            </a:pPr>
            <a:r>
              <a:rPr lang="en-AU" sz="2000" dirty="0">
                <a:latin typeface="Arial" panose="020B0604020202020204" pitchFamily="34" charset="0"/>
                <a:cs typeface="Arial" panose="020B0604020202020204" pitchFamily="34" charset="0"/>
              </a:rPr>
              <a:t>The first question is important as it is essential not to lose control of the interview at the outset: you have limited time and you have to know as soon as possible all the things you need to give advice about.</a:t>
            </a:r>
          </a:p>
          <a:p>
            <a:pPr marL="0" indent="0" algn="just">
              <a:buNone/>
            </a:pPr>
            <a:r>
              <a:rPr lang="en-AU" sz="2000" dirty="0">
                <a:latin typeface="Arial" panose="020B0604020202020204" pitchFamily="34" charset="0"/>
                <a:cs typeface="Arial" panose="020B0604020202020204" pitchFamily="34" charset="0"/>
              </a:rPr>
              <a:t>In the initial stage you should establish an understanding of the issues involved in the client matter in broad terms.</a:t>
            </a:r>
          </a:p>
        </p:txBody>
      </p:sp>
    </p:spTree>
    <p:extLst>
      <p:ext uri="{BB962C8B-B14F-4D97-AF65-F5344CB8AC3E}">
        <p14:creationId xmlns:p14="http://schemas.microsoft.com/office/powerpoint/2010/main" val="208028388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38FBDE3EEBF548B8612104629F1F67" ma:contentTypeVersion="9" ma:contentTypeDescription="Create a new document." ma:contentTypeScope="" ma:versionID="43078db41655d563964ba685b563b309">
  <xsd:schema xmlns:xsd="http://www.w3.org/2001/XMLSchema" xmlns:xs="http://www.w3.org/2001/XMLSchema" xmlns:p="http://schemas.microsoft.com/office/2006/metadata/properties" xmlns:ns3="71488eb7-db4d-42f5-baa1-663caef6ee99" targetNamespace="http://schemas.microsoft.com/office/2006/metadata/properties" ma:root="true" ma:fieldsID="1a3751ff1a3a872c3360505c7f454516" ns3:_="">
    <xsd:import namespace="71488eb7-db4d-42f5-baa1-663caef6ee9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88eb7-db4d-42f5-baa1-663caef6ee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44805-66F1-4886-89FE-E58A3E30DB8A}">
  <ds:schemaRefs>
    <ds:schemaRef ds:uri="http://schemas.microsoft.com/sharepoint/v3/contenttype/forms"/>
  </ds:schemaRefs>
</ds:datastoreItem>
</file>

<file path=customXml/itemProps2.xml><?xml version="1.0" encoding="utf-8"?>
<ds:datastoreItem xmlns:ds="http://schemas.openxmlformats.org/officeDocument/2006/customXml" ds:itemID="{F364D610-0EF4-495B-A022-F057CEA8EF49}">
  <ds:schemaRefs>
    <ds:schemaRef ds:uri="http://purl.org/dc/terms/"/>
    <ds:schemaRef ds:uri="71488eb7-db4d-42f5-baa1-663caef6ee9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9E0F727-B61E-4738-91EF-194BC5045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88eb7-db4d-42f5-baa1-663caef6ee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13794</TotalTime>
  <Words>5306</Words>
  <Application>Microsoft Office PowerPoint</Application>
  <PresentationFormat>Widescreen</PresentationFormat>
  <Paragraphs>433</Paragraphs>
  <Slides>54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Trebuchet MS</vt:lpstr>
      <vt:lpstr>Berlin</vt:lpstr>
      <vt:lpstr>PowerPoint Presentation</vt:lpstr>
      <vt:lpstr>PowerPoint Presentation</vt:lpstr>
      <vt:lpstr>PowerPoint Presentation</vt:lpstr>
      <vt:lpstr>PowerPoint Presentation</vt:lpstr>
      <vt:lpstr>PowerPoint Presentation</vt:lpstr>
      <vt:lpstr>PowerPoint Presentation</vt:lpstr>
      <vt:lpstr>Five Basic Steps - Interview Process</vt:lpstr>
      <vt:lpstr>Extract the basic facts</vt:lpstr>
      <vt:lpstr>Step 1: Establishing the Issues</vt:lpstr>
      <vt:lpstr>What sort of questions should you ask at Step 1?</vt:lpstr>
      <vt:lpstr>Confidentiality</vt:lpstr>
      <vt:lpstr>Taking the History - The Client’s Free Narrative</vt:lpstr>
      <vt:lpstr>Questions</vt:lpstr>
      <vt:lpstr>Ask “direct questions”</vt:lpstr>
      <vt:lpstr>Questioning Techniques</vt:lpstr>
      <vt:lpstr>Open Questions</vt:lpstr>
      <vt:lpstr>Open questions have advantages</vt:lpstr>
      <vt:lpstr>Closed questions</vt:lpstr>
      <vt:lpstr>Yes/No questions</vt:lpstr>
      <vt:lpstr>Closed questions - advantages and disadvantages</vt:lpstr>
      <vt:lpstr>Clearing up questions</vt:lpstr>
      <vt:lpstr>Silence</vt:lpstr>
      <vt:lpstr>The circling fish  </vt:lpstr>
      <vt:lpstr>Step 2: Setting Ground Rules</vt:lpstr>
      <vt:lpstr>Rule 13.04 and 13.14</vt:lpstr>
      <vt:lpstr>Pre-action procedures</vt:lpstr>
      <vt:lpstr>Issues to cover - Divorce</vt:lpstr>
      <vt:lpstr>Issues to cover: Will</vt:lpstr>
      <vt:lpstr>Issues to cover: Will</vt:lpstr>
      <vt:lpstr>Issues to cover – superannuation, binding death nomination</vt:lpstr>
      <vt:lpstr>Property - what should you cover?</vt:lpstr>
      <vt:lpstr>Property: what should you cover?</vt:lpstr>
      <vt:lpstr>Spousal Maintenance</vt:lpstr>
      <vt:lpstr>Spousal Maintenance</vt:lpstr>
      <vt:lpstr>Child Support Assessments: what should you cover in the first interview?</vt:lpstr>
      <vt:lpstr>Parenting - what should you cover?</vt:lpstr>
      <vt:lpstr>Parenting - what should you cover?</vt:lpstr>
      <vt:lpstr>Parenting - relevant legal principles</vt:lpstr>
      <vt:lpstr>Parental responsibility</vt:lpstr>
      <vt:lpstr>In making a parenting order - factors to consider</vt:lpstr>
      <vt:lpstr>Equal time</vt:lpstr>
      <vt:lpstr>Substantial and significant time</vt:lpstr>
      <vt:lpstr>To determine whether an arrangement is reasonably practicable</vt:lpstr>
      <vt:lpstr>Step 3 - Gathering the facts</vt:lpstr>
      <vt:lpstr>Property</vt:lpstr>
      <vt:lpstr>Other relevant matters</vt:lpstr>
      <vt:lpstr>Documents</vt:lpstr>
      <vt:lpstr>Step 4 - Advising the client</vt:lpstr>
      <vt:lpstr>Step 5 - Making decisions</vt:lpstr>
      <vt:lpstr>Costs and summing up</vt:lpstr>
      <vt:lpstr>Costs and summing up</vt:lpstr>
      <vt:lpstr>Capacity</vt:lpstr>
      <vt:lpstr>Capacity</vt:lpstr>
      <vt:lpstr>Other reading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FLP12 Workshop</dc:title>
  <dc:creator>Paula Wilkinson</dc:creator>
  <cp:lastModifiedBy>Des McKenzie</cp:lastModifiedBy>
  <cp:revision>212</cp:revision>
  <cp:lastPrinted>2018-12-05T04:05:17Z</cp:lastPrinted>
  <dcterms:created xsi:type="dcterms:W3CDTF">2014-03-30T06:00:47Z</dcterms:created>
  <dcterms:modified xsi:type="dcterms:W3CDTF">2021-04-08T08:43:52Z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0x0101003938FBDE3EEBF548B8612104629F1F67</vt:lpwstr>
  </property>
</Properties>
</file>